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82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727565"/>
            <a:ext cx="5668010" cy="330835"/>
          </a:xfrm>
          <a:custGeom>
            <a:avLst/>
            <a:gdLst/>
            <a:ahLst/>
            <a:cxnLst/>
            <a:rect l="l" t="t" r="r" b="b"/>
            <a:pathLst>
              <a:path w="5668010" h="330834">
                <a:moveTo>
                  <a:pt x="5548630" y="0"/>
                </a:moveTo>
                <a:lnTo>
                  <a:pt x="0" y="0"/>
                </a:lnTo>
                <a:lnTo>
                  <a:pt x="0" y="330833"/>
                </a:lnTo>
                <a:lnTo>
                  <a:pt x="5668010" y="330833"/>
                </a:lnTo>
                <a:lnTo>
                  <a:pt x="5548630" y="0"/>
                </a:lnTo>
                <a:close/>
              </a:path>
            </a:pathLst>
          </a:custGeom>
          <a:solidFill>
            <a:srgbClr val="6E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789295" y="9727565"/>
            <a:ext cx="1983105" cy="330835"/>
          </a:xfrm>
          <a:custGeom>
            <a:avLst/>
            <a:gdLst/>
            <a:ahLst/>
            <a:cxnLst/>
            <a:rect l="l" t="t" r="r" b="b"/>
            <a:pathLst>
              <a:path w="1983104" h="330834">
                <a:moveTo>
                  <a:pt x="1983104" y="0"/>
                </a:moveTo>
                <a:lnTo>
                  <a:pt x="0" y="0"/>
                </a:lnTo>
                <a:lnTo>
                  <a:pt x="119379" y="330833"/>
                </a:lnTo>
                <a:lnTo>
                  <a:pt x="1983104" y="330833"/>
                </a:lnTo>
                <a:lnTo>
                  <a:pt x="1983104" y="0"/>
                </a:lnTo>
                <a:close/>
              </a:path>
            </a:pathLst>
          </a:custGeom>
          <a:solidFill>
            <a:srgbClr val="BCA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01395" y="3153409"/>
            <a:ext cx="6586855" cy="7620"/>
          </a:xfrm>
          <a:custGeom>
            <a:avLst/>
            <a:gdLst/>
            <a:ahLst/>
            <a:cxnLst/>
            <a:rect l="l" t="t" r="r" b="b"/>
            <a:pathLst>
              <a:path w="6586855" h="7619">
                <a:moveTo>
                  <a:pt x="6586474" y="0"/>
                </a:moveTo>
                <a:lnTo>
                  <a:pt x="0" y="0"/>
                </a:lnTo>
                <a:lnTo>
                  <a:pt x="0" y="7620"/>
                </a:lnTo>
                <a:lnTo>
                  <a:pt x="6586474" y="7620"/>
                </a:lnTo>
                <a:lnTo>
                  <a:pt x="6586474" y="0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727565"/>
            <a:ext cx="5668010" cy="330835"/>
          </a:xfrm>
          <a:custGeom>
            <a:avLst/>
            <a:gdLst/>
            <a:ahLst/>
            <a:cxnLst/>
            <a:rect l="l" t="t" r="r" b="b"/>
            <a:pathLst>
              <a:path w="5668010" h="330834">
                <a:moveTo>
                  <a:pt x="5548630" y="0"/>
                </a:moveTo>
                <a:lnTo>
                  <a:pt x="0" y="0"/>
                </a:lnTo>
                <a:lnTo>
                  <a:pt x="0" y="330833"/>
                </a:lnTo>
                <a:lnTo>
                  <a:pt x="5668010" y="330833"/>
                </a:lnTo>
                <a:lnTo>
                  <a:pt x="5548630" y="0"/>
                </a:lnTo>
                <a:close/>
              </a:path>
            </a:pathLst>
          </a:custGeom>
          <a:solidFill>
            <a:srgbClr val="6E12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789295" y="9727565"/>
            <a:ext cx="1983105" cy="330835"/>
          </a:xfrm>
          <a:custGeom>
            <a:avLst/>
            <a:gdLst/>
            <a:ahLst/>
            <a:cxnLst/>
            <a:rect l="l" t="t" r="r" b="b"/>
            <a:pathLst>
              <a:path w="1983104" h="330834">
                <a:moveTo>
                  <a:pt x="1983104" y="0"/>
                </a:moveTo>
                <a:lnTo>
                  <a:pt x="0" y="0"/>
                </a:lnTo>
                <a:lnTo>
                  <a:pt x="119379" y="330833"/>
                </a:lnTo>
                <a:lnTo>
                  <a:pt x="1983104" y="330833"/>
                </a:lnTo>
                <a:lnTo>
                  <a:pt x="1983104" y="0"/>
                </a:lnTo>
                <a:close/>
              </a:path>
            </a:pathLst>
          </a:custGeom>
          <a:solidFill>
            <a:srgbClr val="BCA2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00654" y="177800"/>
            <a:ext cx="2420620" cy="701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880" y="1775206"/>
            <a:ext cx="6595109" cy="2562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N.MACHADO@SANFELIPE.GOB.B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dirty="0"/>
              <a:t>Licenciada</a:t>
            </a:r>
            <a:r>
              <a:rPr spc="25" dirty="0"/>
              <a:t> </a:t>
            </a:r>
            <a:r>
              <a:rPr dirty="0"/>
              <a:t>en</a:t>
            </a:r>
            <a:r>
              <a:rPr spc="35" dirty="0"/>
              <a:t> </a:t>
            </a:r>
            <a:r>
              <a:rPr dirty="0"/>
              <a:t>Contaduría</a:t>
            </a:r>
            <a:r>
              <a:rPr spc="35" dirty="0"/>
              <a:t> </a:t>
            </a:r>
            <a:r>
              <a:rPr dirty="0"/>
              <a:t>por</a:t>
            </a:r>
            <a:r>
              <a:rPr spc="25" dirty="0"/>
              <a:t> </a:t>
            </a:r>
            <a:r>
              <a:rPr dirty="0"/>
              <a:t>la</a:t>
            </a:r>
            <a:r>
              <a:rPr spc="35" dirty="0"/>
              <a:t> </a:t>
            </a:r>
            <a:r>
              <a:rPr dirty="0"/>
              <a:t>Universidad</a:t>
            </a:r>
            <a:r>
              <a:rPr spc="35" dirty="0"/>
              <a:t> </a:t>
            </a:r>
            <a:r>
              <a:rPr dirty="0"/>
              <a:t>Autónoma</a:t>
            </a:r>
            <a:r>
              <a:rPr spc="30" dirty="0"/>
              <a:t> </a:t>
            </a:r>
            <a:r>
              <a:rPr dirty="0"/>
              <a:t>del</a:t>
            </a:r>
            <a:r>
              <a:rPr spc="25" dirty="0"/>
              <a:t> </a:t>
            </a:r>
            <a:r>
              <a:rPr dirty="0"/>
              <a:t>Estado</a:t>
            </a:r>
            <a:r>
              <a:rPr spc="35" dirty="0"/>
              <a:t> </a:t>
            </a:r>
            <a:r>
              <a:rPr dirty="0"/>
              <a:t>de</a:t>
            </a:r>
            <a:r>
              <a:rPr spc="30" dirty="0"/>
              <a:t> </a:t>
            </a:r>
            <a:r>
              <a:rPr spc="-10" dirty="0"/>
              <a:t>Baja</a:t>
            </a:r>
            <a:r>
              <a:rPr spc="30" dirty="0"/>
              <a:t> </a:t>
            </a:r>
            <a:r>
              <a:rPr spc="-10" dirty="0"/>
              <a:t>California, </a:t>
            </a:r>
            <a:r>
              <a:rPr dirty="0"/>
              <a:t>Facultad</a:t>
            </a:r>
            <a:r>
              <a:rPr spc="-2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Ciencias</a:t>
            </a:r>
            <a:r>
              <a:rPr spc="-20" dirty="0"/>
              <a:t> </a:t>
            </a:r>
            <a:r>
              <a:rPr spc="-10" dirty="0"/>
              <a:t>Administrativas, </a:t>
            </a:r>
            <a:r>
              <a:rPr dirty="0"/>
              <a:t>Campus</a:t>
            </a:r>
            <a:r>
              <a:rPr spc="-20" dirty="0"/>
              <a:t> </a:t>
            </a:r>
            <a:r>
              <a:rPr spc="-10" dirty="0"/>
              <a:t>Mexicali.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pc="-25" dirty="0"/>
              <a:t>Contacto:</a:t>
            </a:r>
            <a:r>
              <a:rPr spc="55" dirty="0"/>
              <a:t> </a:t>
            </a:r>
            <a:r>
              <a:rPr spc="-50" dirty="0"/>
              <a:t>686-</a:t>
            </a:r>
            <a:r>
              <a:rPr spc="-85" dirty="0"/>
              <a:t>577-</a:t>
            </a:r>
            <a:r>
              <a:rPr spc="-150" dirty="0"/>
              <a:t>10-</a:t>
            </a:r>
            <a:r>
              <a:rPr spc="-25" dirty="0"/>
              <a:t>21</a:t>
            </a: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/>
              <a:t>Correo</a:t>
            </a:r>
            <a:r>
              <a:rPr spc="-45" dirty="0"/>
              <a:t> </a:t>
            </a:r>
            <a:r>
              <a:rPr spc="-20" dirty="0"/>
              <a:t>institucional:</a:t>
            </a:r>
            <a:r>
              <a:rPr spc="-55" dirty="0"/>
              <a:t> </a:t>
            </a:r>
            <a:r>
              <a:rPr spc="-10" dirty="0">
                <a:hlinkClick r:id="rId2"/>
              </a:rPr>
              <a:t>N.MACHADO@SANFELIPE.GOB.BX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pc="-10" dirty="0">
              <a:hlinkClick r:id="rId2"/>
            </a:endParaRPr>
          </a:p>
          <a:p>
            <a:pPr marL="20320">
              <a:lnSpc>
                <a:spcPct val="100000"/>
              </a:lnSpc>
            </a:pPr>
            <a:r>
              <a:rPr sz="1300" spc="-10" dirty="0">
                <a:solidFill>
                  <a:srgbClr val="221F1F"/>
                </a:solidFill>
              </a:rPr>
              <a:t>DATOS</a:t>
            </a:r>
            <a:r>
              <a:rPr sz="1300" spc="-120" dirty="0">
                <a:solidFill>
                  <a:srgbClr val="221F1F"/>
                </a:solidFill>
              </a:rPr>
              <a:t> </a:t>
            </a:r>
            <a:r>
              <a:rPr sz="1300" spc="-10" dirty="0">
                <a:solidFill>
                  <a:srgbClr val="221F1F"/>
                </a:solidFill>
              </a:rPr>
              <a:t>BIOGRÁFICOS</a:t>
            </a:r>
            <a:endParaRPr sz="1300" dirty="0"/>
          </a:p>
          <a:p>
            <a:pPr>
              <a:lnSpc>
                <a:spcPct val="100000"/>
              </a:lnSpc>
              <a:spcBef>
                <a:spcPts val="994"/>
              </a:spcBef>
            </a:pPr>
            <a:endParaRPr sz="1300" dirty="0"/>
          </a:p>
          <a:p>
            <a:pPr marL="477520" indent="-3810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77520" algn="l"/>
              </a:tabLst>
            </a:pPr>
            <a:r>
              <a:rPr sz="1150" dirty="0"/>
              <a:t>LUGAR</a:t>
            </a:r>
            <a:r>
              <a:rPr sz="1150" spc="-30" dirty="0"/>
              <a:t> </a:t>
            </a:r>
            <a:r>
              <a:rPr sz="1150" dirty="0"/>
              <a:t>DE</a:t>
            </a:r>
            <a:r>
              <a:rPr sz="1150" spc="-25" dirty="0"/>
              <a:t> NACIMIENTO:</a:t>
            </a:r>
            <a:r>
              <a:rPr sz="1150" spc="-15" dirty="0"/>
              <a:t> </a:t>
            </a:r>
            <a:r>
              <a:rPr sz="1150" dirty="0"/>
              <a:t>SAN</a:t>
            </a:r>
            <a:r>
              <a:rPr sz="1150" spc="-20" dirty="0"/>
              <a:t> </a:t>
            </a:r>
            <a:r>
              <a:rPr sz="1150" spc="-10" dirty="0"/>
              <a:t>FELIPE,</a:t>
            </a:r>
            <a:r>
              <a:rPr sz="1150" spc="-25" dirty="0"/>
              <a:t> </a:t>
            </a:r>
            <a:r>
              <a:rPr sz="1150" spc="-20" dirty="0"/>
              <a:t>B.C.</a:t>
            </a:r>
            <a:endParaRPr sz="1150" dirty="0"/>
          </a:p>
          <a:p>
            <a:pPr marL="477520" indent="-381000">
              <a:lnSpc>
                <a:spcPct val="100000"/>
              </a:lnSpc>
              <a:spcBef>
                <a:spcPts val="515"/>
              </a:spcBef>
              <a:buFont typeface="Symbol"/>
              <a:buChar char=""/>
              <a:tabLst>
                <a:tab pos="477520" algn="l"/>
              </a:tabLst>
            </a:pPr>
            <a:r>
              <a:rPr sz="1150" dirty="0"/>
              <a:t>LUGAR</a:t>
            </a:r>
            <a:r>
              <a:rPr sz="1150" spc="-35" dirty="0"/>
              <a:t> </a:t>
            </a:r>
            <a:r>
              <a:rPr sz="1150" dirty="0"/>
              <a:t>DE</a:t>
            </a:r>
            <a:r>
              <a:rPr sz="1150" spc="-35" dirty="0"/>
              <a:t> </a:t>
            </a:r>
            <a:r>
              <a:rPr sz="1150" spc="-40" dirty="0"/>
              <a:t>RESIDENCIA:</a:t>
            </a:r>
            <a:r>
              <a:rPr sz="1150" spc="-30" dirty="0"/>
              <a:t> </a:t>
            </a:r>
            <a:r>
              <a:rPr sz="1150" dirty="0"/>
              <a:t>SAN</a:t>
            </a:r>
            <a:r>
              <a:rPr sz="1150" spc="-30" dirty="0"/>
              <a:t> </a:t>
            </a:r>
            <a:r>
              <a:rPr sz="1150" dirty="0"/>
              <a:t>FELIPE,</a:t>
            </a:r>
            <a:r>
              <a:rPr sz="1150" spc="-30" dirty="0"/>
              <a:t> </a:t>
            </a:r>
            <a:r>
              <a:rPr sz="1150" spc="-20" dirty="0"/>
              <a:t>B.C.</a:t>
            </a:r>
            <a:endParaRPr sz="1150" dirty="0"/>
          </a:p>
          <a:p>
            <a:pPr marL="477520" indent="-381000">
              <a:lnSpc>
                <a:spcPct val="100000"/>
              </a:lnSpc>
              <a:spcBef>
                <a:spcPts val="525"/>
              </a:spcBef>
              <a:buFont typeface="Symbol"/>
              <a:buChar char=""/>
              <a:tabLst>
                <a:tab pos="477520" algn="l"/>
              </a:tabLst>
            </a:pPr>
            <a:r>
              <a:rPr sz="1150" dirty="0"/>
              <a:t>FECHA</a:t>
            </a:r>
            <a:r>
              <a:rPr sz="1150" spc="-5" dirty="0"/>
              <a:t> </a:t>
            </a:r>
            <a:r>
              <a:rPr sz="1150" spc="50" dirty="0"/>
              <a:t>DE</a:t>
            </a:r>
            <a:r>
              <a:rPr sz="1150" spc="-10" dirty="0"/>
              <a:t> </a:t>
            </a:r>
            <a:r>
              <a:rPr sz="1150" spc="-25" dirty="0"/>
              <a:t>NACIMIENTO:</a:t>
            </a:r>
            <a:r>
              <a:rPr sz="1150" spc="-5" dirty="0"/>
              <a:t> </a:t>
            </a:r>
            <a:r>
              <a:rPr sz="1150" spc="-10" dirty="0"/>
              <a:t>24/12/1980</a:t>
            </a:r>
            <a:endParaRPr sz="1150" dirty="0"/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1150" dirty="0"/>
          </a:p>
          <a:p>
            <a:pPr marL="64135">
              <a:lnSpc>
                <a:spcPct val="100000"/>
              </a:lnSpc>
              <a:spcBef>
                <a:spcPts val="5"/>
              </a:spcBef>
            </a:pPr>
            <a:r>
              <a:rPr sz="1300" spc="-20" dirty="0">
                <a:solidFill>
                  <a:srgbClr val="221F1F"/>
                </a:solidFill>
              </a:rPr>
              <a:t>TRAYECTORIA</a:t>
            </a:r>
            <a:r>
              <a:rPr sz="1300" spc="-35" dirty="0">
                <a:solidFill>
                  <a:srgbClr val="221F1F"/>
                </a:solidFill>
              </a:rPr>
              <a:t> </a:t>
            </a:r>
            <a:r>
              <a:rPr sz="1300" spc="-10" dirty="0">
                <a:solidFill>
                  <a:srgbClr val="221F1F"/>
                </a:solidFill>
              </a:rPr>
              <a:t>ACADÉMICA</a:t>
            </a:r>
            <a:endParaRPr sz="1300" dirty="0"/>
          </a:p>
        </p:txBody>
      </p:sp>
      <p:sp>
        <p:nvSpPr>
          <p:cNvPr id="3" name="object 3"/>
          <p:cNvSpPr/>
          <p:nvPr/>
        </p:nvSpPr>
        <p:spPr>
          <a:xfrm>
            <a:off x="501395" y="4304410"/>
            <a:ext cx="6586855" cy="7620"/>
          </a:xfrm>
          <a:custGeom>
            <a:avLst/>
            <a:gdLst/>
            <a:ahLst/>
            <a:cxnLst/>
            <a:rect l="l" t="t" r="r" b="b"/>
            <a:pathLst>
              <a:path w="6586855" h="7620">
                <a:moveTo>
                  <a:pt x="6586474" y="0"/>
                </a:moveTo>
                <a:lnTo>
                  <a:pt x="0" y="0"/>
                </a:lnTo>
                <a:lnTo>
                  <a:pt x="0" y="7620"/>
                </a:lnTo>
                <a:lnTo>
                  <a:pt x="6586474" y="7620"/>
                </a:lnTo>
                <a:lnTo>
                  <a:pt x="6586474" y="0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8319" y="4532503"/>
            <a:ext cx="983615" cy="372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-45" dirty="0">
                <a:latin typeface="Verdana"/>
                <a:cs typeface="Verdana"/>
              </a:rPr>
              <a:t>2003-</a:t>
            </a:r>
            <a:r>
              <a:rPr sz="1150" spc="-20" dirty="0">
                <a:latin typeface="Verdana"/>
                <a:cs typeface="Verdana"/>
              </a:rPr>
              <a:t>2008</a:t>
            </a:r>
            <a:endParaRPr sz="11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b="1" spc="-50" dirty="0">
                <a:latin typeface="Verdana"/>
                <a:cs typeface="Verdana"/>
              </a:rPr>
              <a:t>Mexicali, </a:t>
            </a:r>
            <a:r>
              <a:rPr sz="1100" b="1" spc="-40" dirty="0">
                <a:latin typeface="Verdana"/>
                <a:cs typeface="Verdana"/>
              </a:rPr>
              <a:t>B.C.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16354" y="4492269"/>
            <a:ext cx="3705225" cy="41275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275"/>
              </a:spcBef>
            </a:pPr>
            <a:r>
              <a:rPr sz="1150" i="1" spc="-10" dirty="0">
                <a:latin typeface="Verdana"/>
                <a:cs typeface="Verdana"/>
              </a:rPr>
              <a:t>UNIVERSIDAD</a:t>
            </a:r>
            <a:r>
              <a:rPr sz="1150" i="1" spc="6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AUTÓNOMA</a:t>
            </a:r>
            <a:r>
              <a:rPr sz="1150" i="1" spc="60" dirty="0">
                <a:latin typeface="Verdana"/>
                <a:cs typeface="Verdana"/>
              </a:rPr>
              <a:t> </a:t>
            </a:r>
            <a:r>
              <a:rPr sz="1150" i="1" spc="55" dirty="0">
                <a:latin typeface="Verdana"/>
                <a:cs typeface="Verdana"/>
              </a:rPr>
              <a:t>DE </a:t>
            </a:r>
            <a:r>
              <a:rPr sz="1150" i="1" dirty="0">
                <a:latin typeface="Verdana"/>
                <a:cs typeface="Verdana"/>
              </a:rPr>
              <a:t>BAJA</a:t>
            </a:r>
            <a:r>
              <a:rPr sz="1150" i="1" spc="60" dirty="0">
                <a:latin typeface="Verdana"/>
                <a:cs typeface="Verdana"/>
              </a:rPr>
              <a:t> </a:t>
            </a:r>
            <a:r>
              <a:rPr sz="1150" i="1" spc="-10" dirty="0">
                <a:latin typeface="Verdana"/>
                <a:cs typeface="Verdana"/>
              </a:rPr>
              <a:t>CALIFORNIA</a:t>
            </a:r>
            <a:endParaRPr sz="115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100" b="1" i="1" spc="-70" dirty="0">
                <a:latin typeface="Verdana"/>
                <a:cs typeface="Verdana"/>
              </a:rPr>
              <a:t>LICENCIATURA</a:t>
            </a:r>
            <a:r>
              <a:rPr sz="1100" b="1" i="1" spc="-25" dirty="0">
                <a:latin typeface="Verdana"/>
                <a:cs typeface="Verdana"/>
              </a:rPr>
              <a:t> </a:t>
            </a:r>
            <a:r>
              <a:rPr sz="1100" b="1" i="1" spc="-35" dirty="0">
                <a:latin typeface="Verdana"/>
                <a:cs typeface="Verdana"/>
              </a:rPr>
              <a:t>EN </a:t>
            </a:r>
            <a:r>
              <a:rPr sz="1100" b="1" i="1" spc="-10" dirty="0">
                <a:latin typeface="Verdana"/>
                <a:cs typeface="Verdana"/>
              </a:rPr>
              <a:t>CONTADURÍA</a:t>
            </a:r>
            <a:endParaRPr sz="1100" dirty="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8319" y="5050663"/>
            <a:ext cx="1152525" cy="3644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65" dirty="0">
                <a:latin typeface="Verdana"/>
                <a:cs typeface="Verdana"/>
              </a:rPr>
              <a:t>2022-</a:t>
            </a:r>
            <a:r>
              <a:rPr lang="es-MX" sz="1100" spc="-10" dirty="0">
                <a:latin typeface="Verdana"/>
                <a:cs typeface="Verdana"/>
              </a:rPr>
              <a:t>2025</a:t>
            </a:r>
            <a:endParaRPr sz="11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b="1" i="1" spc="-40" dirty="0">
                <a:latin typeface="Verdana"/>
                <a:cs typeface="Verdana"/>
              </a:rPr>
              <a:t>San </a:t>
            </a:r>
            <a:r>
              <a:rPr sz="1100" b="1" i="1" spc="-50" dirty="0">
                <a:latin typeface="Verdana"/>
                <a:cs typeface="Verdana"/>
              </a:rPr>
              <a:t>Felipe,</a:t>
            </a:r>
            <a:r>
              <a:rPr sz="1100" b="1" i="1" spc="-45" dirty="0">
                <a:latin typeface="Verdana"/>
                <a:cs typeface="Verdana"/>
              </a:rPr>
              <a:t> </a:t>
            </a:r>
            <a:r>
              <a:rPr sz="1100" b="1" i="1" spc="-35" dirty="0">
                <a:latin typeface="Verdana"/>
                <a:cs typeface="Verdana"/>
              </a:rPr>
              <a:t>B.C.</a:t>
            </a:r>
            <a:endParaRPr sz="1100" dirty="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5900" y="5748909"/>
            <a:ext cx="6872350" cy="40934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5120" algn="just">
              <a:lnSpc>
                <a:spcPct val="100000"/>
              </a:lnSpc>
              <a:spcBef>
                <a:spcPts val="100"/>
              </a:spcBef>
            </a:pPr>
            <a:r>
              <a:rPr sz="1150" b="1" spc="-75" dirty="0">
                <a:latin typeface="Verdana"/>
                <a:cs typeface="Verdana"/>
              </a:rPr>
              <a:t>DIPLOMADOS/</a:t>
            </a:r>
            <a:r>
              <a:rPr sz="1150" b="1" spc="-5" dirty="0">
                <a:latin typeface="Verdana"/>
                <a:cs typeface="Verdana"/>
              </a:rPr>
              <a:t> </a:t>
            </a:r>
            <a:r>
              <a:rPr sz="1150" b="1" spc="-10" dirty="0">
                <a:latin typeface="Verdana"/>
                <a:cs typeface="Verdana"/>
              </a:rPr>
              <a:t>CURSOS</a:t>
            </a:r>
            <a:endParaRPr sz="1150" dirty="0">
              <a:latin typeface="Verdana"/>
              <a:cs typeface="Verdana"/>
            </a:endParaRPr>
          </a:p>
          <a:p>
            <a:pPr algn="just">
              <a:lnSpc>
                <a:spcPct val="100000"/>
              </a:lnSpc>
              <a:spcBef>
                <a:spcPts val="80"/>
              </a:spcBef>
            </a:pPr>
            <a:endParaRPr sz="1150" dirty="0">
              <a:latin typeface="Verdana"/>
              <a:cs typeface="Verdana"/>
            </a:endParaRPr>
          </a:p>
          <a:p>
            <a:pPr marL="325120" algn="just">
              <a:lnSpc>
                <a:spcPct val="100000"/>
              </a:lnSpc>
            </a:pPr>
            <a:r>
              <a:rPr sz="1100" b="1" spc="-20" dirty="0">
                <a:latin typeface="Verdana"/>
                <a:cs typeface="Verdana"/>
              </a:rPr>
              <a:t>2022</a:t>
            </a:r>
            <a:endParaRPr sz="1100" dirty="0">
              <a:latin typeface="Verdana"/>
              <a:cs typeface="Verdana"/>
            </a:endParaRPr>
          </a:p>
          <a:p>
            <a:pPr marL="240665" indent="-227965" algn="just">
              <a:lnSpc>
                <a:spcPct val="100000"/>
              </a:lnSpc>
              <a:spcBef>
                <a:spcPts val="110"/>
              </a:spcBef>
              <a:buSzPct val="104545"/>
              <a:buFont typeface="Symbol"/>
              <a:buChar char=""/>
              <a:tabLst>
                <a:tab pos="240665" algn="l"/>
              </a:tabLst>
            </a:pPr>
            <a:r>
              <a:rPr sz="1100" dirty="0">
                <a:latin typeface="Verdana"/>
                <a:cs typeface="Verdana"/>
              </a:rPr>
              <a:t>DIPLOMADO</a:t>
            </a:r>
            <a:r>
              <a:rPr sz="1100" spc="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1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NÓMINAS,</a:t>
            </a:r>
            <a:r>
              <a:rPr sz="1100" spc="10" dirty="0">
                <a:latin typeface="Verdana"/>
                <a:cs typeface="Verdana"/>
              </a:rPr>
              <a:t> </a:t>
            </a:r>
            <a:r>
              <a:rPr sz="1100" spc="-50" dirty="0">
                <a:latin typeface="Verdana"/>
                <a:cs typeface="Verdana"/>
              </a:rPr>
              <a:t>IMSS</a:t>
            </a:r>
            <a:r>
              <a:rPr sz="1100" spc="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Y </a:t>
            </a:r>
            <a:r>
              <a:rPr sz="1100" spc="-10" dirty="0">
                <a:latin typeface="Verdana"/>
                <a:cs typeface="Verdana"/>
              </a:rPr>
              <a:t>PREVISIÓN</a:t>
            </a:r>
            <a:r>
              <a:rPr sz="1100" spc="10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SOCIAL</a:t>
            </a:r>
            <a:endParaRPr sz="1100" dirty="0">
              <a:latin typeface="Verdana"/>
              <a:cs typeface="Verdana"/>
            </a:endParaRPr>
          </a:p>
          <a:p>
            <a:pPr algn="just">
              <a:lnSpc>
                <a:spcPct val="100000"/>
              </a:lnSpc>
              <a:spcBef>
                <a:spcPts val="30"/>
              </a:spcBef>
              <a:buFont typeface="Symbol"/>
              <a:buChar char=""/>
            </a:pPr>
            <a:endParaRPr sz="1100" dirty="0">
              <a:latin typeface="Verdana"/>
              <a:cs typeface="Verdana"/>
            </a:endParaRPr>
          </a:p>
          <a:p>
            <a:pPr marL="320040" algn="just">
              <a:lnSpc>
                <a:spcPct val="100000"/>
              </a:lnSpc>
            </a:pPr>
            <a:r>
              <a:rPr sz="1100" b="1" spc="-20" dirty="0">
                <a:latin typeface="Verdana"/>
                <a:cs typeface="Verdana"/>
              </a:rPr>
              <a:t>2023</a:t>
            </a:r>
            <a:endParaRPr sz="1100" dirty="0">
              <a:latin typeface="Verdana"/>
              <a:cs typeface="Verdana"/>
            </a:endParaRPr>
          </a:p>
          <a:p>
            <a:pPr marL="240665" indent="-227965" algn="just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0665" algn="l"/>
              </a:tabLst>
            </a:pPr>
            <a:r>
              <a:rPr sz="1150" dirty="0">
                <a:latin typeface="Verdana"/>
                <a:cs typeface="Verdana"/>
              </a:rPr>
              <a:t>CURSO</a:t>
            </a:r>
            <a:r>
              <a:rPr sz="1150" spc="80" dirty="0">
                <a:latin typeface="Verdana"/>
                <a:cs typeface="Verdana"/>
              </a:rPr>
              <a:t> </a:t>
            </a:r>
            <a:r>
              <a:rPr sz="1150" dirty="0">
                <a:latin typeface="Verdana"/>
                <a:cs typeface="Verdana"/>
              </a:rPr>
              <a:t>CONTABLE</a:t>
            </a:r>
            <a:r>
              <a:rPr sz="1150" spc="65" dirty="0">
                <a:latin typeface="Verdana"/>
                <a:cs typeface="Verdana"/>
              </a:rPr>
              <a:t> </a:t>
            </a:r>
            <a:r>
              <a:rPr sz="1150" spc="-10" dirty="0">
                <a:latin typeface="Verdana"/>
                <a:cs typeface="Verdana"/>
              </a:rPr>
              <a:t>FISCAL</a:t>
            </a:r>
            <a:endParaRPr lang="es-MX" sz="1150" spc="-10" dirty="0">
              <a:latin typeface="Verdana"/>
              <a:cs typeface="Verdana"/>
            </a:endParaRPr>
          </a:p>
          <a:p>
            <a:pPr marL="240665" indent="-227965" algn="just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0665" algn="l"/>
              </a:tabLst>
            </a:pPr>
            <a:endParaRPr lang="es-MX" sz="1150" spc="-10" dirty="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    </a:t>
            </a:r>
            <a:r>
              <a:rPr lang="es-MX" sz="1150" b="1" spc="-10" dirty="0">
                <a:latin typeface="Verdana"/>
                <a:cs typeface="Verdana"/>
              </a:rPr>
              <a:t>2025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endParaRPr lang="es-MX" sz="1150" spc="-10" dirty="0">
              <a:latin typeface="Verdana"/>
              <a:cs typeface="Verdana"/>
            </a:endParaRPr>
          </a:p>
          <a:p>
            <a:pPr marL="184150" indent="-171450" algn="just">
              <a:lnSpc>
                <a:spcPct val="100000"/>
              </a:lnSpc>
              <a:spcBef>
                <a:spcPts val="60"/>
              </a:spcBef>
              <a:buFont typeface="Arial" panose="020B0604020202020204" pitchFamily="34" charset="0"/>
              <a:buChar char="•"/>
              <a:tabLst>
                <a:tab pos="240665" algn="l"/>
              </a:tabLst>
            </a:pPr>
            <a:r>
              <a:rPr lang="es-MX" sz="1150" b="1" spc="-10" dirty="0">
                <a:latin typeface="Verdana"/>
                <a:cs typeface="Verdana"/>
              </a:rPr>
              <a:t>TALLER “LA FALSA INCLUSIÓN EN LA POLÍTICA MEXICANA”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INVESTIGACIÓN, CAPACITACIÓN Y DESARROLLO 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HUMANO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FUNDACIÓN: CARLOS HANK GONZÁLEZ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endParaRPr lang="es-MX" sz="1150" spc="-10" dirty="0">
              <a:latin typeface="Verdana"/>
              <a:cs typeface="Verdana"/>
            </a:endParaRPr>
          </a:p>
          <a:p>
            <a:pPr marL="184150" indent="-171450" algn="just">
              <a:lnSpc>
                <a:spcPct val="100000"/>
              </a:lnSpc>
              <a:spcBef>
                <a:spcPts val="60"/>
              </a:spcBef>
              <a:buFont typeface="Arial" panose="020B0604020202020204" pitchFamily="34" charset="0"/>
              <a:buChar char="•"/>
              <a:tabLst>
                <a:tab pos="240665" algn="l"/>
              </a:tabLst>
            </a:pPr>
            <a:r>
              <a:rPr lang="es-MX" sz="1150" b="1" spc="-10" dirty="0">
                <a:latin typeface="Verdana"/>
                <a:cs typeface="Verdana"/>
              </a:rPr>
              <a:t>TALLER “DERECHOS POLÍTICOS ELECTORALES DE LA COMUNIDAD DE LA DIVERSIDAD SEXUAL”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INVESTIGACIÓN, CAPACITACIÓN Y DESARROLLO HUMANO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FUNDACIÓN: CARLOS HANK GONZÁLEZ       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 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endParaRPr lang="es-MX" sz="1150" spc="-10" dirty="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60"/>
              </a:spcBef>
              <a:buFont typeface="Symbol"/>
              <a:buChar char=""/>
              <a:tabLst>
                <a:tab pos="240665" algn="l"/>
              </a:tabLst>
            </a:pPr>
            <a:endParaRPr sz="1150" dirty="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0855" y="3909059"/>
            <a:ext cx="6598920" cy="6350"/>
          </a:xfrm>
          <a:custGeom>
            <a:avLst/>
            <a:gdLst/>
            <a:ahLst/>
            <a:cxnLst/>
            <a:rect l="l" t="t" r="r" b="b"/>
            <a:pathLst>
              <a:path w="6598920" h="6350">
                <a:moveTo>
                  <a:pt x="6598920" y="0"/>
                </a:moveTo>
                <a:lnTo>
                  <a:pt x="0" y="0"/>
                </a:lnTo>
                <a:lnTo>
                  <a:pt x="0" y="6350"/>
                </a:lnTo>
                <a:lnTo>
                  <a:pt x="6598920" y="6350"/>
                </a:lnTo>
                <a:lnTo>
                  <a:pt x="6598920" y="0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0" y="0"/>
            <a:ext cx="7772400" cy="1548130"/>
            <a:chOff x="0" y="0"/>
            <a:chExt cx="7772400" cy="1548130"/>
          </a:xfrm>
        </p:grpSpPr>
        <p:sp>
          <p:nvSpPr>
            <p:cNvPr id="14" name="object 14"/>
            <p:cNvSpPr/>
            <p:nvPr/>
          </p:nvSpPr>
          <p:spPr>
            <a:xfrm>
              <a:off x="0" y="0"/>
              <a:ext cx="7772400" cy="1546225"/>
            </a:xfrm>
            <a:custGeom>
              <a:avLst/>
              <a:gdLst/>
              <a:ahLst/>
              <a:cxnLst/>
              <a:rect l="l" t="t" r="r" b="b"/>
              <a:pathLst>
                <a:path w="7772400" h="1546225">
                  <a:moveTo>
                    <a:pt x="7772400" y="0"/>
                  </a:moveTo>
                  <a:lnTo>
                    <a:pt x="0" y="0"/>
                  </a:lnTo>
                  <a:lnTo>
                    <a:pt x="0" y="1546225"/>
                  </a:lnTo>
                  <a:lnTo>
                    <a:pt x="7772400" y="1546225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6E12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440429" y="530859"/>
              <a:ext cx="256540" cy="90170"/>
            </a:xfrm>
            <a:custGeom>
              <a:avLst/>
              <a:gdLst/>
              <a:ahLst/>
              <a:cxnLst/>
              <a:rect l="l" t="t" r="r" b="b"/>
              <a:pathLst>
                <a:path w="256539" h="90170">
                  <a:moveTo>
                    <a:pt x="48895" y="22860"/>
                  </a:moveTo>
                  <a:lnTo>
                    <a:pt x="34925" y="22860"/>
                  </a:lnTo>
                  <a:lnTo>
                    <a:pt x="28575" y="24130"/>
                  </a:lnTo>
                  <a:lnTo>
                    <a:pt x="0" y="57150"/>
                  </a:lnTo>
                  <a:lnTo>
                    <a:pt x="0" y="73660"/>
                  </a:lnTo>
                  <a:lnTo>
                    <a:pt x="2540" y="80645"/>
                  </a:lnTo>
                  <a:lnTo>
                    <a:pt x="2540" y="81280"/>
                  </a:lnTo>
                  <a:lnTo>
                    <a:pt x="5715" y="90170"/>
                  </a:lnTo>
                  <a:lnTo>
                    <a:pt x="248920" y="90170"/>
                  </a:lnTo>
                  <a:lnTo>
                    <a:pt x="252095" y="81915"/>
                  </a:lnTo>
                  <a:lnTo>
                    <a:pt x="240030" y="77470"/>
                  </a:lnTo>
                  <a:lnTo>
                    <a:pt x="14605" y="77470"/>
                  </a:lnTo>
                  <a:lnTo>
                    <a:pt x="14605" y="64770"/>
                  </a:lnTo>
                  <a:lnTo>
                    <a:pt x="25400" y="64770"/>
                  </a:lnTo>
                  <a:lnTo>
                    <a:pt x="25400" y="58420"/>
                  </a:lnTo>
                  <a:lnTo>
                    <a:pt x="26670" y="54610"/>
                  </a:lnTo>
                  <a:lnTo>
                    <a:pt x="29210" y="51435"/>
                  </a:lnTo>
                  <a:lnTo>
                    <a:pt x="34290" y="48895"/>
                  </a:lnTo>
                  <a:lnTo>
                    <a:pt x="37465" y="48260"/>
                  </a:lnTo>
                  <a:lnTo>
                    <a:pt x="78105" y="48260"/>
                  </a:lnTo>
                  <a:lnTo>
                    <a:pt x="81915" y="44450"/>
                  </a:lnTo>
                  <a:lnTo>
                    <a:pt x="87630" y="39370"/>
                  </a:lnTo>
                  <a:lnTo>
                    <a:pt x="68580" y="39370"/>
                  </a:lnTo>
                  <a:lnTo>
                    <a:pt x="67945" y="38100"/>
                  </a:lnTo>
                  <a:lnTo>
                    <a:pt x="67521" y="37465"/>
                  </a:lnTo>
                  <a:lnTo>
                    <a:pt x="66448" y="36195"/>
                  </a:lnTo>
                  <a:lnTo>
                    <a:pt x="65616" y="35136"/>
                  </a:lnTo>
                  <a:lnTo>
                    <a:pt x="60325" y="29845"/>
                  </a:lnTo>
                  <a:lnTo>
                    <a:pt x="64770" y="25400"/>
                  </a:lnTo>
                  <a:lnTo>
                    <a:pt x="63500" y="25400"/>
                  </a:lnTo>
                  <a:lnTo>
                    <a:pt x="55880" y="23495"/>
                  </a:lnTo>
                  <a:lnTo>
                    <a:pt x="48895" y="22860"/>
                  </a:lnTo>
                  <a:close/>
                </a:path>
                <a:path w="256539" h="90170">
                  <a:moveTo>
                    <a:pt x="256540" y="64770"/>
                  </a:moveTo>
                  <a:lnTo>
                    <a:pt x="240030" y="64770"/>
                  </a:lnTo>
                  <a:lnTo>
                    <a:pt x="240030" y="77470"/>
                  </a:lnTo>
                  <a:lnTo>
                    <a:pt x="252095" y="81915"/>
                  </a:lnTo>
                  <a:lnTo>
                    <a:pt x="255270" y="73660"/>
                  </a:lnTo>
                  <a:lnTo>
                    <a:pt x="256434" y="66675"/>
                  </a:lnTo>
                  <a:lnTo>
                    <a:pt x="256540" y="64770"/>
                  </a:lnTo>
                  <a:close/>
                </a:path>
                <a:path w="256539" h="90170">
                  <a:moveTo>
                    <a:pt x="25400" y="64770"/>
                  </a:moveTo>
                  <a:lnTo>
                    <a:pt x="14605" y="64770"/>
                  </a:lnTo>
                  <a:lnTo>
                    <a:pt x="14605" y="77470"/>
                  </a:lnTo>
                  <a:lnTo>
                    <a:pt x="27305" y="73660"/>
                  </a:lnTo>
                  <a:lnTo>
                    <a:pt x="26670" y="73025"/>
                  </a:lnTo>
                  <a:lnTo>
                    <a:pt x="25400" y="67945"/>
                  </a:lnTo>
                  <a:lnTo>
                    <a:pt x="25400" y="64770"/>
                  </a:lnTo>
                  <a:close/>
                </a:path>
                <a:path w="256539" h="90170">
                  <a:moveTo>
                    <a:pt x="230505" y="64770"/>
                  </a:moveTo>
                  <a:lnTo>
                    <a:pt x="25400" y="64770"/>
                  </a:lnTo>
                  <a:lnTo>
                    <a:pt x="25400" y="67945"/>
                  </a:lnTo>
                  <a:lnTo>
                    <a:pt x="26670" y="73025"/>
                  </a:lnTo>
                  <a:lnTo>
                    <a:pt x="27305" y="73660"/>
                  </a:lnTo>
                  <a:lnTo>
                    <a:pt x="14605" y="77470"/>
                  </a:lnTo>
                  <a:lnTo>
                    <a:pt x="240030" y="77470"/>
                  </a:lnTo>
                  <a:lnTo>
                    <a:pt x="227965" y="73025"/>
                  </a:lnTo>
                  <a:lnTo>
                    <a:pt x="230505" y="66675"/>
                  </a:lnTo>
                  <a:lnTo>
                    <a:pt x="230505" y="64770"/>
                  </a:lnTo>
                  <a:close/>
                </a:path>
                <a:path w="256539" h="90170">
                  <a:moveTo>
                    <a:pt x="255905" y="48895"/>
                  </a:moveTo>
                  <a:lnTo>
                    <a:pt x="219710" y="48895"/>
                  </a:lnTo>
                  <a:lnTo>
                    <a:pt x="225425" y="50165"/>
                  </a:lnTo>
                  <a:lnTo>
                    <a:pt x="229235" y="52070"/>
                  </a:lnTo>
                  <a:lnTo>
                    <a:pt x="229870" y="52705"/>
                  </a:lnTo>
                  <a:lnTo>
                    <a:pt x="230505" y="53975"/>
                  </a:lnTo>
                  <a:lnTo>
                    <a:pt x="230505" y="54610"/>
                  </a:lnTo>
                  <a:lnTo>
                    <a:pt x="231140" y="55880"/>
                  </a:lnTo>
                  <a:lnTo>
                    <a:pt x="231140" y="61595"/>
                  </a:lnTo>
                  <a:lnTo>
                    <a:pt x="230505" y="64770"/>
                  </a:lnTo>
                  <a:lnTo>
                    <a:pt x="230505" y="66675"/>
                  </a:lnTo>
                  <a:lnTo>
                    <a:pt x="227965" y="73025"/>
                  </a:lnTo>
                  <a:lnTo>
                    <a:pt x="240030" y="77470"/>
                  </a:lnTo>
                  <a:lnTo>
                    <a:pt x="240030" y="64770"/>
                  </a:lnTo>
                  <a:lnTo>
                    <a:pt x="256540" y="64770"/>
                  </a:lnTo>
                  <a:lnTo>
                    <a:pt x="256413" y="51435"/>
                  </a:lnTo>
                  <a:lnTo>
                    <a:pt x="256159" y="50165"/>
                  </a:lnTo>
                  <a:lnTo>
                    <a:pt x="256032" y="49530"/>
                  </a:lnTo>
                  <a:lnTo>
                    <a:pt x="255905" y="48895"/>
                  </a:lnTo>
                  <a:close/>
                </a:path>
                <a:path w="256539" h="90170">
                  <a:moveTo>
                    <a:pt x="191135" y="25400"/>
                  </a:moveTo>
                  <a:lnTo>
                    <a:pt x="125095" y="25400"/>
                  </a:lnTo>
                  <a:lnTo>
                    <a:pt x="137160" y="26670"/>
                  </a:lnTo>
                  <a:lnTo>
                    <a:pt x="149860" y="30480"/>
                  </a:lnTo>
                  <a:lnTo>
                    <a:pt x="164465" y="37465"/>
                  </a:lnTo>
                  <a:lnTo>
                    <a:pt x="180975" y="49530"/>
                  </a:lnTo>
                  <a:lnTo>
                    <a:pt x="186055" y="53340"/>
                  </a:lnTo>
                  <a:lnTo>
                    <a:pt x="192405" y="51435"/>
                  </a:lnTo>
                  <a:lnTo>
                    <a:pt x="193040" y="51435"/>
                  </a:lnTo>
                  <a:lnTo>
                    <a:pt x="203835" y="48895"/>
                  </a:lnTo>
                  <a:lnTo>
                    <a:pt x="255905" y="48895"/>
                  </a:lnTo>
                  <a:lnTo>
                    <a:pt x="255270" y="46355"/>
                  </a:lnTo>
                  <a:lnTo>
                    <a:pt x="251460" y="39370"/>
                  </a:lnTo>
                  <a:lnTo>
                    <a:pt x="189230" y="39370"/>
                  </a:lnTo>
                  <a:lnTo>
                    <a:pt x="186055" y="27305"/>
                  </a:lnTo>
                  <a:lnTo>
                    <a:pt x="188595" y="26670"/>
                  </a:lnTo>
                  <a:lnTo>
                    <a:pt x="191770" y="26035"/>
                  </a:lnTo>
                  <a:lnTo>
                    <a:pt x="191135" y="25400"/>
                  </a:lnTo>
                  <a:close/>
                </a:path>
                <a:path w="256539" h="90170">
                  <a:moveTo>
                    <a:pt x="78105" y="48260"/>
                  </a:moveTo>
                  <a:lnTo>
                    <a:pt x="48260" y="48260"/>
                  </a:lnTo>
                  <a:lnTo>
                    <a:pt x="55245" y="48895"/>
                  </a:lnTo>
                  <a:lnTo>
                    <a:pt x="67945" y="52705"/>
                  </a:lnTo>
                  <a:lnTo>
                    <a:pt x="74295" y="51435"/>
                  </a:lnTo>
                  <a:lnTo>
                    <a:pt x="76835" y="49530"/>
                  </a:lnTo>
                  <a:lnTo>
                    <a:pt x="78105" y="48260"/>
                  </a:lnTo>
                  <a:close/>
                </a:path>
                <a:path w="256539" h="90170">
                  <a:moveTo>
                    <a:pt x="67945" y="38100"/>
                  </a:moveTo>
                  <a:lnTo>
                    <a:pt x="68580" y="39370"/>
                  </a:lnTo>
                  <a:lnTo>
                    <a:pt x="68580" y="38735"/>
                  </a:lnTo>
                  <a:lnTo>
                    <a:pt x="67945" y="38100"/>
                  </a:lnTo>
                  <a:close/>
                </a:path>
                <a:path w="256539" h="90170">
                  <a:moveTo>
                    <a:pt x="68580" y="38735"/>
                  </a:moveTo>
                  <a:lnTo>
                    <a:pt x="68580" y="39370"/>
                  </a:lnTo>
                  <a:lnTo>
                    <a:pt x="69215" y="39370"/>
                  </a:lnTo>
                  <a:lnTo>
                    <a:pt x="68580" y="38735"/>
                  </a:lnTo>
                  <a:close/>
                </a:path>
                <a:path w="256539" h="90170">
                  <a:moveTo>
                    <a:pt x="68580" y="38100"/>
                  </a:moveTo>
                  <a:lnTo>
                    <a:pt x="68580" y="38735"/>
                  </a:lnTo>
                  <a:lnTo>
                    <a:pt x="69215" y="39370"/>
                  </a:lnTo>
                  <a:lnTo>
                    <a:pt x="68580" y="38100"/>
                  </a:lnTo>
                  <a:close/>
                </a:path>
                <a:path w="256539" h="90170">
                  <a:moveTo>
                    <a:pt x="125095" y="0"/>
                  </a:moveTo>
                  <a:lnTo>
                    <a:pt x="87630" y="9525"/>
                  </a:lnTo>
                  <a:lnTo>
                    <a:pt x="68580" y="22225"/>
                  </a:lnTo>
                  <a:lnTo>
                    <a:pt x="64770" y="25400"/>
                  </a:lnTo>
                  <a:lnTo>
                    <a:pt x="70485" y="26670"/>
                  </a:lnTo>
                  <a:lnTo>
                    <a:pt x="71755" y="27305"/>
                  </a:lnTo>
                  <a:lnTo>
                    <a:pt x="69215" y="37465"/>
                  </a:lnTo>
                  <a:lnTo>
                    <a:pt x="69215" y="39370"/>
                  </a:lnTo>
                  <a:lnTo>
                    <a:pt x="87630" y="39370"/>
                  </a:lnTo>
                  <a:lnTo>
                    <a:pt x="88265" y="38735"/>
                  </a:lnTo>
                  <a:lnTo>
                    <a:pt x="93345" y="34290"/>
                  </a:lnTo>
                  <a:lnTo>
                    <a:pt x="100330" y="31115"/>
                  </a:lnTo>
                  <a:lnTo>
                    <a:pt x="106045" y="28575"/>
                  </a:lnTo>
                  <a:lnTo>
                    <a:pt x="111760" y="26670"/>
                  </a:lnTo>
                  <a:lnTo>
                    <a:pt x="125095" y="25400"/>
                  </a:lnTo>
                  <a:lnTo>
                    <a:pt x="191135" y="25400"/>
                  </a:lnTo>
                  <a:lnTo>
                    <a:pt x="177800" y="15875"/>
                  </a:lnTo>
                  <a:lnTo>
                    <a:pt x="159385" y="6350"/>
                  </a:lnTo>
                  <a:lnTo>
                    <a:pt x="141605" y="1270"/>
                  </a:lnTo>
                  <a:lnTo>
                    <a:pt x="125095" y="0"/>
                  </a:lnTo>
                  <a:close/>
                </a:path>
                <a:path w="256539" h="90170">
                  <a:moveTo>
                    <a:pt x="191770" y="26035"/>
                  </a:moveTo>
                  <a:lnTo>
                    <a:pt x="188595" y="26670"/>
                  </a:lnTo>
                  <a:lnTo>
                    <a:pt x="186055" y="27305"/>
                  </a:lnTo>
                  <a:lnTo>
                    <a:pt x="189230" y="39370"/>
                  </a:lnTo>
                  <a:lnTo>
                    <a:pt x="196850" y="29845"/>
                  </a:lnTo>
                  <a:lnTo>
                    <a:pt x="191770" y="26035"/>
                  </a:lnTo>
                  <a:close/>
                </a:path>
                <a:path w="256539" h="90170">
                  <a:moveTo>
                    <a:pt x="220345" y="23495"/>
                  </a:moveTo>
                  <a:lnTo>
                    <a:pt x="213995" y="23495"/>
                  </a:lnTo>
                  <a:lnTo>
                    <a:pt x="203200" y="24130"/>
                  </a:lnTo>
                  <a:lnTo>
                    <a:pt x="194310" y="25400"/>
                  </a:lnTo>
                  <a:lnTo>
                    <a:pt x="191770" y="26035"/>
                  </a:lnTo>
                  <a:lnTo>
                    <a:pt x="196850" y="29845"/>
                  </a:lnTo>
                  <a:lnTo>
                    <a:pt x="189230" y="39370"/>
                  </a:lnTo>
                  <a:lnTo>
                    <a:pt x="251460" y="39370"/>
                  </a:lnTo>
                  <a:lnTo>
                    <a:pt x="247650" y="33655"/>
                  </a:lnTo>
                  <a:lnTo>
                    <a:pt x="240665" y="28575"/>
                  </a:lnTo>
                  <a:lnTo>
                    <a:pt x="226695" y="24130"/>
                  </a:lnTo>
                  <a:lnTo>
                    <a:pt x="220345" y="23495"/>
                  </a:lnTo>
                  <a:close/>
                </a:path>
                <a:path w="256539" h="90170">
                  <a:moveTo>
                    <a:pt x="66675" y="26670"/>
                  </a:moveTo>
                  <a:lnTo>
                    <a:pt x="66040" y="26670"/>
                  </a:lnTo>
                  <a:lnTo>
                    <a:pt x="66675" y="29210"/>
                  </a:lnTo>
                  <a:lnTo>
                    <a:pt x="67854" y="37465"/>
                  </a:lnTo>
                  <a:lnTo>
                    <a:pt x="67945" y="38100"/>
                  </a:lnTo>
                  <a:lnTo>
                    <a:pt x="68580" y="38735"/>
                  </a:lnTo>
                  <a:lnTo>
                    <a:pt x="68580" y="37465"/>
                  </a:lnTo>
                  <a:lnTo>
                    <a:pt x="68262" y="36195"/>
                  </a:lnTo>
                  <a:lnTo>
                    <a:pt x="66780" y="27305"/>
                  </a:lnTo>
                  <a:lnTo>
                    <a:pt x="66675" y="26670"/>
                  </a:lnTo>
                  <a:close/>
                </a:path>
                <a:path w="256539" h="90170">
                  <a:moveTo>
                    <a:pt x="64770" y="25400"/>
                  </a:moveTo>
                  <a:lnTo>
                    <a:pt x="60960" y="29210"/>
                  </a:lnTo>
                  <a:lnTo>
                    <a:pt x="66675" y="36195"/>
                  </a:lnTo>
                  <a:lnTo>
                    <a:pt x="67446" y="37465"/>
                  </a:lnTo>
                  <a:lnTo>
                    <a:pt x="67945" y="38100"/>
                  </a:lnTo>
                  <a:lnTo>
                    <a:pt x="66145" y="27305"/>
                  </a:lnTo>
                  <a:lnTo>
                    <a:pt x="66040" y="26670"/>
                  </a:lnTo>
                  <a:lnTo>
                    <a:pt x="69426" y="26670"/>
                  </a:lnTo>
                  <a:lnTo>
                    <a:pt x="64770" y="25400"/>
                  </a:lnTo>
                  <a:close/>
                </a:path>
                <a:path w="256539" h="90170">
                  <a:moveTo>
                    <a:pt x="69426" y="26670"/>
                  </a:moveTo>
                  <a:lnTo>
                    <a:pt x="66675" y="26670"/>
                  </a:lnTo>
                  <a:lnTo>
                    <a:pt x="68355" y="36195"/>
                  </a:lnTo>
                  <a:lnTo>
                    <a:pt x="68474" y="37465"/>
                  </a:lnTo>
                  <a:lnTo>
                    <a:pt x="68580" y="38100"/>
                  </a:lnTo>
                  <a:lnTo>
                    <a:pt x="71755" y="27305"/>
                  </a:lnTo>
                  <a:lnTo>
                    <a:pt x="69426" y="26670"/>
                  </a:lnTo>
                  <a:close/>
                </a:path>
                <a:path w="256539" h="90170">
                  <a:moveTo>
                    <a:pt x="60960" y="29210"/>
                  </a:moveTo>
                  <a:lnTo>
                    <a:pt x="60325" y="29845"/>
                  </a:lnTo>
                  <a:lnTo>
                    <a:pt x="65616" y="35136"/>
                  </a:lnTo>
                  <a:lnTo>
                    <a:pt x="60960" y="29210"/>
                  </a:lnTo>
                  <a:close/>
                </a:path>
              </a:pathLst>
            </a:custGeom>
            <a:solidFill>
              <a:srgbClr val="8D36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106045"/>
              <a:ext cx="4229099" cy="144208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49390" y="238759"/>
              <a:ext cx="466725" cy="74803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6148578" y="1017778"/>
            <a:ext cx="1263015" cy="38989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indent="80645">
              <a:lnSpc>
                <a:spcPts val="1430"/>
              </a:lnSpc>
              <a:spcBef>
                <a:spcPts val="155"/>
              </a:spcBef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GOBIERNO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SAN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FELIPE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B.C.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2700654" y="177800"/>
            <a:ext cx="2420620" cy="70167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indent="168910">
              <a:lnSpc>
                <a:spcPct val="101800"/>
              </a:lnSpc>
              <a:spcBef>
                <a:spcPts val="45"/>
              </a:spcBef>
            </a:pPr>
            <a:r>
              <a:rPr dirty="0"/>
              <a:t>Nidia</a:t>
            </a:r>
            <a:r>
              <a:rPr spc="-30" dirty="0"/>
              <a:t> </a:t>
            </a:r>
            <a:r>
              <a:rPr spc="-10" dirty="0"/>
              <a:t>Angelina </a:t>
            </a:r>
            <a:r>
              <a:rPr spc="65" dirty="0"/>
              <a:t>Machado</a:t>
            </a:r>
            <a:r>
              <a:rPr spc="-155" dirty="0"/>
              <a:t> </a:t>
            </a:r>
            <a:r>
              <a:rPr spc="-10" dirty="0"/>
              <a:t>Castillo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825498" y="931316"/>
            <a:ext cx="4110609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s-MX" sz="1100" b="1" spc="-90" dirty="0">
                <a:solidFill>
                  <a:srgbClr val="FFFFFF"/>
                </a:solidFill>
                <a:latin typeface="Verdana"/>
                <a:cs typeface="Verdana"/>
              </a:rPr>
              <a:t>SECRETARIA DE REGIDURÍA  I AYUNTAMIENTO </a:t>
            </a:r>
            <a:r>
              <a:rPr sz="1100" b="1" spc="-20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100" b="1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100" b="1" spc="-50" dirty="0">
                <a:solidFill>
                  <a:srgbClr val="FFFFFF"/>
                </a:solidFill>
                <a:latin typeface="Verdana"/>
                <a:cs typeface="Verdana"/>
              </a:rPr>
              <a:t>SAN</a:t>
            </a:r>
            <a:r>
              <a:rPr sz="1100" b="1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100" b="1" spc="-65" dirty="0">
                <a:solidFill>
                  <a:srgbClr val="FFFFFF"/>
                </a:solidFill>
                <a:latin typeface="Verdana"/>
                <a:cs typeface="Verdana"/>
              </a:rPr>
              <a:t>FELIPE,</a:t>
            </a:r>
            <a:r>
              <a:rPr sz="1100" b="1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Verdana"/>
                <a:cs typeface="Verdana"/>
              </a:rPr>
              <a:t>BAJA</a:t>
            </a:r>
            <a:r>
              <a:rPr sz="1100" b="1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Verdana"/>
                <a:cs typeface="Verdana"/>
              </a:rPr>
              <a:t>CALIFORNIA”</a:t>
            </a:r>
            <a:endParaRPr sz="1100" dirty="0">
              <a:latin typeface="Verdana"/>
              <a:cs typeface="Verdan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25498" y="5052186"/>
            <a:ext cx="4894580" cy="5212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i="1" dirty="0">
                <a:latin typeface="Verdana"/>
                <a:cs typeface="Verdana"/>
              </a:rPr>
              <a:t>CENTRO</a:t>
            </a:r>
            <a:r>
              <a:rPr sz="1100" i="1" spc="-55" dirty="0">
                <a:latin typeface="Verdana"/>
                <a:cs typeface="Verdana"/>
              </a:rPr>
              <a:t> </a:t>
            </a:r>
            <a:r>
              <a:rPr sz="1100" i="1" spc="50" dirty="0">
                <a:latin typeface="Verdana"/>
                <a:cs typeface="Verdana"/>
              </a:rPr>
              <a:t>DE</a:t>
            </a:r>
            <a:r>
              <a:rPr sz="1100" i="1" spc="-45" dirty="0">
                <a:latin typeface="Verdana"/>
                <a:cs typeface="Verdana"/>
              </a:rPr>
              <a:t> </a:t>
            </a:r>
            <a:r>
              <a:rPr sz="1100" i="1" spc="-20" dirty="0">
                <a:latin typeface="Verdana"/>
                <a:cs typeface="Verdana"/>
              </a:rPr>
              <a:t>ESTUDIOS</a:t>
            </a:r>
            <a:r>
              <a:rPr sz="1100" i="1" spc="-25" dirty="0">
                <a:latin typeface="Verdana"/>
                <a:cs typeface="Verdana"/>
              </a:rPr>
              <a:t> </a:t>
            </a:r>
            <a:r>
              <a:rPr sz="1100" i="1" spc="-30" dirty="0">
                <a:latin typeface="Verdana"/>
                <a:cs typeface="Verdana"/>
              </a:rPr>
              <a:t>UNIVERSITARIOS</a:t>
            </a:r>
            <a:r>
              <a:rPr sz="1100" i="1" spc="-25" dirty="0">
                <a:latin typeface="Verdana"/>
                <a:cs typeface="Verdana"/>
              </a:rPr>
              <a:t> </a:t>
            </a:r>
            <a:r>
              <a:rPr sz="1100" i="1" spc="-10" dirty="0">
                <a:latin typeface="Verdana"/>
                <a:cs typeface="Verdana"/>
              </a:rPr>
              <a:t>VIZCAYA</a:t>
            </a:r>
            <a:r>
              <a:rPr sz="1100" i="1" spc="-35" dirty="0">
                <a:latin typeface="Verdana"/>
                <a:cs typeface="Verdana"/>
              </a:rPr>
              <a:t> </a:t>
            </a:r>
            <a:r>
              <a:rPr sz="1100" i="1" dirty="0">
                <a:latin typeface="Verdana"/>
                <a:cs typeface="Verdana"/>
              </a:rPr>
              <a:t>DE</a:t>
            </a:r>
            <a:r>
              <a:rPr sz="1100" i="1" spc="-25" dirty="0">
                <a:latin typeface="Verdana"/>
                <a:cs typeface="Verdana"/>
              </a:rPr>
              <a:t> </a:t>
            </a:r>
            <a:r>
              <a:rPr sz="1100" i="1" spc="-10" dirty="0">
                <a:latin typeface="Verdana"/>
                <a:cs typeface="Verdana"/>
              </a:rPr>
              <a:t>LAS</a:t>
            </a:r>
            <a:r>
              <a:rPr sz="1100" i="1" spc="-25" dirty="0">
                <a:latin typeface="Verdana"/>
                <a:cs typeface="Verdana"/>
              </a:rPr>
              <a:t> </a:t>
            </a:r>
            <a:r>
              <a:rPr sz="1100" i="1" spc="-10" dirty="0">
                <a:latin typeface="Verdana"/>
                <a:cs typeface="Verdana"/>
              </a:rPr>
              <a:t>AMÉRICAS</a:t>
            </a:r>
            <a:endParaRPr sz="11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b="1" i="1" spc="-70" dirty="0">
                <a:latin typeface="Verdana"/>
                <a:cs typeface="Verdana"/>
              </a:rPr>
              <a:t>LICENCIATURA</a:t>
            </a:r>
            <a:r>
              <a:rPr sz="1100" b="1" i="1" spc="-25" dirty="0">
                <a:latin typeface="Verdana"/>
                <a:cs typeface="Verdana"/>
              </a:rPr>
              <a:t> </a:t>
            </a:r>
            <a:r>
              <a:rPr sz="1100" b="1" i="1" spc="-35" dirty="0">
                <a:latin typeface="Verdana"/>
                <a:cs typeface="Verdana"/>
              </a:rPr>
              <a:t>EN</a:t>
            </a:r>
            <a:r>
              <a:rPr sz="1100" b="1" i="1" spc="-50" dirty="0">
                <a:latin typeface="Verdana"/>
                <a:cs typeface="Verdana"/>
              </a:rPr>
              <a:t> </a:t>
            </a:r>
            <a:r>
              <a:rPr sz="1100" b="1" i="1" spc="-10" dirty="0">
                <a:latin typeface="Verdana"/>
                <a:cs typeface="Verdana"/>
              </a:rPr>
              <a:t>DERECHO</a:t>
            </a:r>
            <a:endParaRPr lang="es-MX" sz="1100" b="1" i="1" spc="-1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lang="es-MX" sz="1100" b="1" i="1" spc="-10" dirty="0">
                <a:latin typeface="Verdana"/>
                <a:cs typeface="Verdana"/>
              </a:rPr>
              <a:t>CARTA PASANTE</a:t>
            </a:r>
            <a:endParaRPr sz="1100" dirty="0">
              <a:latin typeface="Verdana"/>
              <a:cs typeface="Verdana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3CE9F5D-4F77-9913-6CCD-DE48C7B42F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6" y="87312"/>
            <a:ext cx="1371599" cy="13715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330" y="8133245"/>
            <a:ext cx="6612255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598920" algn="l"/>
              </a:tabLst>
            </a:pPr>
            <a:r>
              <a:rPr sz="1300" u="sng" spc="-2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ACTIVIDADES</a:t>
            </a:r>
            <a:r>
              <a:rPr sz="1300" u="sng" spc="-8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 </a:t>
            </a:r>
            <a:r>
              <a:rPr sz="1300" u="sng" spc="5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EN</a:t>
            </a:r>
            <a:r>
              <a:rPr sz="1300" u="sng" spc="-6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 </a:t>
            </a:r>
            <a:r>
              <a:rPr sz="13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EL</a:t>
            </a:r>
            <a:r>
              <a:rPr sz="1300" u="sng" spc="-7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 </a:t>
            </a:r>
            <a:r>
              <a:rPr sz="1300" u="sng" spc="-1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SECTOR</a:t>
            </a:r>
            <a:r>
              <a:rPr sz="1300" u="sng" spc="-75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 </a:t>
            </a:r>
            <a:r>
              <a:rPr sz="1300" u="sng" spc="-10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PRIVADO</a:t>
            </a:r>
            <a:r>
              <a:rPr sz="1300" u="sng" dirty="0">
                <a:solidFill>
                  <a:srgbClr val="221F1F"/>
                </a:solidFill>
                <a:uFill>
                  <a:solidFill>
                    <a:srgbClr val="221F1F"/>
                  </a:solidFill>
                </a:uFill>
                <a:latin typeface="Verdana"/>
                <a:cs typeface="Verdana"/>
              </a:rPr>
              <a:t>	</a:t>
            </a:r>
            <a:endParaRPr sz="13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733" y="8567460"/>
            <a:ext cx="78676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-65" dirty="0">
                <a:latin typeface="Verdana"/>
                <a:cs typeface="Verdana"/>
              </a:rPr>
              <a:t>2023-</a:t>
            </a:r>
            <a:r>
              <a:rPr sz="1150" spc="-20" dirty="0">
                <a:latin typeface="Verdana"/>
                <a:cs typeface="Verdana"/>
              </a:rPr>
              <a:t>2024</a:t>
            </a:r>
            <a:endParaRPr sz="1150" dirty="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7772400" cy="1548130"/>
            <a:chOff x="0" y="0"/>
            <a:chExt cx="7772400" cy="154813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7772400" cy="1546225"/>
            </a:xfrm>
            <a:custGeom>
              <a:avLst/>
              <a:gdLst/>
              <a:ahLst/>
              <a:cxnLst/>
              <a:rect l="l" t="t" r="r" b="b"/>
              <a:pathLst>
                <a:path w="7772400" h="1546225">
                  <a:moveTo>
                    <a:pt x="7772400" y="0"/>
                  </a:moveTo>
                  <a:lnTo>
                    <a:pt x="0" y="0"/>
                  </a:lnTo>
                  <a:lnTo>
                    <a:pt x="0" y="1546225"/>
                  </a:lnTo>
                  <a:lnTo>
                    <a:pt x="7772400" y="1546225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6E12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440429" y="521334"/>
              <a:ext cx="256540" cy="90170"/>
            </a:xfrm>
            <a:custGeom>
              <a:avLst/>
              <a:gdLst/>
              <a:ahLst/>
              <a:cxnLst/>
              <a:rect l="l" t="t" r="r" b="b"/>
              <a:pathLst>
                <a:path w="256539" h="90170">
                  <a:moveTo>
                    <a:pt x="48895" y="22860"/>
                  </a:moveTo>
                  <a:lnTo>
                    <a:pt x="34925" y="22860"/>
                  </a:lnTo>
                  <a:lnTo>
                    <a:pt x="28575" y="23495"/>
                  </a:lnTo>
                  <a:lnTo>
                    <a:pt x="22860" y="26035"/>
                  </a:lnTo>
                  <a:lnTo>
                    <a:pt x="13970" y="29845"/>
                  </a:lnTo>
                  <a:lnTo>
                    <a:pt x="7620" y="36195"/>
                  </a:lnTo>
                  <a:lnTo>
                    <a:pt x="1270" y="50165"/>
                  </a:lnTo>
                  <a:lnTo>
                    <a:pt x="0" y="55880"/>
                  </a:lnTo>
                  <a:lnTo>
                    <a:pt x="0" y="73025"/>
                  </a:lnTo>
                  <a:lnTo>
                    <a:pt x="2540" y="80645"/>
                  </a:lnTo>
                  <a:lnTo>
                    <a:pt x="2540" y="81280"/>
                  </a:lnTo>
                  <a:lnTo>
                    <a:pt x="5715" y="90170"/>
                  </a:lnTo>
                  <a:lnTo>
                    <a:pt x="248920" y="90170"/>
                  </a:lnTo>
                  <a:lnTo>
                    <a:pt x="252095" y="81915"/>
                  </a:lnTo>
                  <a:lnTo>
                    <a:pt x="240030" y="77470"/>
                  </a:lnTo>
                  <a:lnTo>
                    <a:pt x="14605" y="77470"/>
                  </a:lnTo>
                  <a:lnTo>
                    <a:pt x="14605" y="64770"/>
                  </a:lnTo>
                  <a:lnTo>
                    <a:pt x="25400" y="64770"/>
                  </a:lnTo>
                  <a:lnTo>
                    <a:pt x="25400" y="58420"/>
                  </a:lnTo>
                  <a:lnTo>
                    <a:pt x="26670" y="54610"/>
                  </a:lnTo>
                  <a:lnTo>
                    <a:pt x="29210" y="51435"/>
                  </a:lnTo>
                  <a:lnTo>
                    <a:pt x="30480" y="50165"/>
                  </a:lnTo>
                  <a:lnTo>
                    <a:pt x="34290" y="48895"/>
                  </a:lnTo>
                  <a:lnTo>
                    <a:pt x="37465" y="48260"/>
                  </a:lnTo>
                  <a:lnTo>
                    <a:pt x="78105" y="48260"/>
                  </a:lnTo>
                  <a:lnTo>
                    <a:pt x="81915" y="44450"/>
                  </a:lnTo>
                  <a:lnTo>
                    <a:pt x="87630" y="39370"/>
                  </a:lnTo>
                  <a:lnTo>
                    <a:pt x="68580" y="39370"/>
                  </a:lnTo>
                  <a:lnTo>
                    <a:pt x="67945" y="38100"/>
                  </a:lnTo>
                  <a:lnTo>
                    <a:pt x="67521" y="37465"/>
                  </a:lnTo>
                  <a:lnTo>
                    <a:pt x="66448" y="36195"/>
                  </a:lnTo>
                  <a:lnTo>
                    <a:pt x="65616" y="35136"/>
                  </a:lnTo>
                  <a:lnTo>
                    <a:pt x="60325" y="29845"/>
                  </a:lnTo>
                  <a:lnTo>
                    <a:pt x="64770" y="25400"/>
                  </a:lnTo>
                  <a:lnTo>
                    <a:pt x="63500" y="25400"/>
                  </a:lnTo>
                  <a:lnTo>
                    <a:pt x="55880" y="23495"/>
                  </a:lnTo>
                  <a:lnTo>
                    <a:pt x="48895" y="22860"/>
                  </a:lnTo>
                  <a:close/>
                </a:path>
                <a:path w="256539" h="90170">
                  <a:moveTo>
                    <a:pt x="256540" y="64770"/>
                  </a:moveTo>
                  <a:lnTo>
                    <a:pt x="240030" y="64770"/>
                  </a:lnTo>
                  <a:lnTo>
                    <a:pt x="240030" y="77470"/>
                  </a:lnTo>
                  <a:lnTo>
                    <a:pt x="252095" y="81915"/>
                  </a:lnTo>
                  <a:lnTo>
                    <a:pt x="255270" y="73025"/>
                  </a:lnTo>
                  <a:lnTo>
                    <a:pt x="256424" y="66675"/>
                  </a:lnTo>
                  <a:lnTo>
                    <a:pt x="256540" y="64770"/>
                  </a:lnTo>
                  <a:close/>
                </a:path>
                <a:path w="256539" h="90170">
                  <a:moveTo>
                    <a:pt x="25400" y="64770"/>
                  </a:moveTo>
                  <a:lnTo>
                    <a:pt x="14605" y="64770"/>
                  </a:lnTo>
                  <a:lnTo>
                    <a:pt x="14605" y="77470"/>
                  </a:lnTo>
                  <a:lnTo>
                    <a:pt x="27305" y="73660"/>
                  </a:lnTo>
                  <a:lnTo>
                    <a:pt x="26670" y="73025"/>
                  </a:lnTo>
                  <a:lnTo>
                    <a:pt x="25400" y="67945"/>
                  </a:lnTo>
                  <a:lnTo>
                    <a:pt x="25400" y="64770"/>
                  </a:lnTo>
                  <a:close/>
                </a:path>
                <a:path w="256539" h="90170">
                  <a:moveTo>
                    <a:pt x="230505" y="64770"/>
                  </a:moveTo>
                  <a:lnTo>
                    <a:pt x="25400" y="64770"/>
                  </a:lnTo>
                  <a:lnTo>
                    <a:pt x="25400" y="67945"/>
                  </a:lnTo>
                  <a:lnTo>
                    <a:pt x="26670" y="73025"/>
                  </a:lnTo>
                  <a:lnTo>
                    <a:pt x="27305" y="73660"/>
                  </a:lnTo>
                  <a:lnTo>
                    <a:pt x="14605" y="77470"/>
                  </a:lnTo>
                  <a:lnTo>
                    <a:pt x="240030" y="77470"/>
                  </a:lnTo>
                  <a:lnTo>
                    <a:pt x="227965" y="73025"/>
                  </a:lnTo>
                  <a:lnTo>
                    <a:pt x="230505" y="66675"/>
                  </a:lnTo>
                  <a:lnTo>
                    <a:pt x="230505" y="64770"/>
                  </a:lnTo>
                  <a:close/>
                </a:path>
                <a:path w="256539" h="90170">
                  <a:moveTo>
                    <a:pt x="255905" y="48895"/>
                  </a:moveTo>
                  <a:lnTo>
                    <a:pt x="219710" y="48895"/>
                  </a:lnTo>
                  <a:lnTo>
                    <a:pt x="225425" y="50165"/>
                  </a:lnTo>
                  <a:lnTo>
                    <a:pt x="229235" y="52070"/>
                  </a:lnTo>
                  <a:lnTo>
                    <a:pt x="229870" y="52705"/>
                  </a:lnTo>
                  <a:lnTo>
                    <a:pt x="230505" y="53975"/>
                  </a:lnTo>
                  <a:lnTo>
                    <a:pt x="230505" y="54610"/>
                  </a:lnTo>
                  <a:lnTo>
                    <a:pt x="231140" y="55880"/>
                  </a:lnTo>
                  <a:lnTo>
                    <a:pt x="231140" y="61595"/>
                  </a:lnTo>
                  <a:lnTo>
                    <a:pt x="230505" y="64770"/>
                  </a:lnTo>
                  <a:lnTo>
                    <a:pt x="230505" y="66675"/>
                  </a:lnTo>
                  <a:lnTo>
                    <a:pt x="227965" y="73025"/>
                  </a:lnTo>
                  <a:lnTo>
                    <a:pt x="240030" y="77470"/>
                  </a:lnTo>
                  <a:lnTo>
                    <a:pt x="240030" y="64770"/>
                  </a:lnTo>
                  <a:lnTo>
                    <a:pt x="256540" y="64770"/>
                  </a:lnTo>
                  <a:lnTo>
                    <a:pt x="256413" y="51435"/>
                  </a:lnTo>
                  <a:lnTo>
                    <a:pt x="255905" y="48895"/>
                  </a:lnTo>
                  <a:close/>
                </a:path>
                <a:path w="256539" h="90170">
                  <a:moveTo>
                    <a:pt x="191135" y="25400"/>
                  </a:moveTo>
                  <a:lnTo>
                    <a:pt x="125095" y="25400"/>
                  </a:lnTo>
                  <a:lnTo>
                    <a:pt x="137160" y="26035"/>
                  </a:lnTo>
                  <a:lnTo>
                    <a:pt x="149860" y="30480"/>
                  </a:lnTo>
                  <a:lnTo>
                    <a:pt x="164465" y="37465"/>
                  </a:lnTo>
                  <a:lnTo>
                    <a:pt x="180975" y="48895"/>
                  </a:lnTo>
                  <a:lnTo>
                    <a:pt x="186055" y="53340"/>
                  </a:lnTo>
                  <a:lnTo>
                    <a:pt x="192405" y="51435"/>
                  </a:lnTo>
                  <a:lnTo>
                    <a:pt x="193040" y="51435"/>
                  </a:lnTo>
                  <a:lnTo>
                    <a:pt x="203835" y="48895"/>
                  </a:lnTo>
                  <a:lnTo>
                    <a:pt x="255905" y="48895"/>
                  </a:lnTo>
                  <a:lnTo>
                    <a:pt x="255270" y="46355"/>
                  </a:lnTo>
                  <a:lnTo>
                    <a:pt x="251460" y="39370"/>
                  </a:lnTo>
                  <a:lnTo>
                    <a:pt x="189230" y="39370"/>
                  </a:lnTo>
                  <a:lnTo>
                    <a:pt x="186055" y="27305"/>
                  </a:lnTo>
                  <a:lnTo>
                    <a:pt x="188595" y="26670"/>
                  </a:lnTo>
                  <a:lnTo>
                    <a:pt x="191770" y="26035"/>
                  </a:lnTo>
                  <a:lnTo>
                    <a:pt x="191135" y="25400"/>
                  </a:lnTo>
                  <a:close/>
                </a:path>
                <a:path w="256539" h="90170">
                  <a:moveTo>
                    <a:pt x="78105" y="48260"/>
                  </a:moveTo>
                  <a:lnTo>
                    <a:pt x="48260" y="48260"/>
                  </a:lnTo>
                  <a:lnTo>
                    <a:pt x="55245" y="48895"/>
                  </a:lnTo>
                  <a:lnTo>
                    <a:pt x="67945" y="52070"/>
                  </a:lnTo>
                  <a:lnTo>
                    <a:pt x="74295" y="50800"/>
                  </a:lnTo>
                  <a:lnTo>
                    <a:pt x="76835" y="48895"/>
                  </a:lnTo>
                  <a:lnTo>
                    <a:pt x="78105" y="48260"/>
                  </a:lnTo>
                  <a:close/>
                </a:path>
                <a:path w="256539" h="90170">
                  <a:moveTo>
                    <a:pt x="67945" y="38100"/>
                  </a:moveTo>
                  <a:lnTo>
                    <a:pt x="68580" y="39370"/>
                  </a:lnTo>
                  <a:lnTo>
                    <a:pt x="68580" y="38735"/>
                  </a:lnTo>
                  <a:lnTo>
                    <a:pt x="67945" y="38100"/>
                  </a:lnTo>
                  <a:close/>
                </a:path>
                <a:path w="256539" h="90170">
                  <a:moveTo>
                    <a:pt x="68580" y="38735"/>
                  </a:moveTo>
                  <a:lnTo>
                    <a:pt x="68580" y="39370"/>
                  </a:lnTo>
                  <a:lnTo>
                    <a:pt x="69215" y="39370"/>
                  </a:lnTo>
                  <a:lnTo>
                    <a:pt x="68580" y="38735"/>
                  </a:lnTo>
                  <a:close/>
                </a:path>
                <a:path w="256539" h="90170">
                  <a:moveTo>
                    <a:pt x="68580" y="38100"/>
                  </a:moveTo>
                  <a:lnTo>
                    <a:pt x="68580" y="38735"/>
                  </a:lnTo>
                  <a:lnTo>
                    <a:pt x="69215" y="39370"/>
                  </a:lnTo>
                  <a:lnTo>
                    <a:pt x="68580" y="38100"/>
                  </a:lnTo>
                  <a:close/>
                </a:path>
                <a:path w="256539" h="90170">
                  <a:moveTo>
                    <a:pt x="125095" y="0"/>
                  </a:moveTo>
                  <a:lnTo>
                    <a:pt x="87630" y="8890"/>
                  </a:lnTo>
                  <a:lnTo>
                    <a:pt x="68580" y="22225"/>
                  </a:lnTo>
                  <a:lnTo>
                    <a:pt x="64770" y="25400"/>
                  </a:lnTo>
                  <a:lnTo>
                    <a:pt x="70485" y="26670"/>
                  </a:lnTo>
                  <a:lnTo>
                    <a:pt x="71755" y="27305"/>
                  </a:lnTo>
                  <a:lnTo>
                    <a:pt x="69215" y="37465"/>
                  </a:lnTo>
                  <a:lnTo>
                    <a:pt x="69215" y="39370"/>
                  </a:lnTo>
                  <a:lnTo>
                    <a:pt x="87630" y="39370"/>
                  </a:lnTo>
                  <a:lnTo>
                    <a:pt x="88265" y="38735"/>
                  </a:lnTo>
                  <a:lnTo>
                    <a:pt x="93345" y="34290"/>
                  </a:lnTo>
                  <a:lnTo>
                    <a:pt x="100330" y="31115"/>
                  </a:lnTo>
                  <a:lnTo>
                    <a:pt x="106045" y="28575"/>
                  </a:lnTo>
                  <a:lnTo>
                    <a:pt x="111760" y="26670"/>
                  </a:lnTo>
                  <a:lnTo>
                    <a:pt x="118110" y="25400"/>
                  </a:lnTo>
                  <a:lnTo>
                    <a:pt x="191135" y="25400"/>
                  </a:lnTo>
                  <a:lnTo>
                    <a:pt x="177800" y="15875"/>
                  </a:lnTo>
                  <a:lnTo>
                    <a:pt x="159385" y="6350"/>
                  </a:lnTo>
                  <a:lnTo>
                    <a:pt x="141605" y="1270"/>
                  </a:lnTo>
                  <a:lnTo>
                    <a:pt x="125095" y="0"/>
                  </a:lnTo>
                  <a:close/>
                </a:path>
                <a:path w="256539" h="90170">
                  <a:moveTo>
                    <a:pt x="191770" y="26035"/>
                  </a:moveTo>
                  <a:lnTo>
                    <a:pt x="188595" y="26670"/>
                  </a:lnTo>
                  <a:lnTo>
                    <a:pt x="186055" y="27305"/>
                  </a:lnTo>
                  <a:lnTo>
                    <a:pt x="189230" y="39370"/>
                  </a:lnTo>
                  <a:lnTo>
                    <a:pt x="196850" y="29210"/>
                  </a:lnTo>
                  <a:lnTo>
                    <a:pt x="191770" y="26035"/>
                  </a:lnTo>
                  <a:close/>
                </a:path>
                <a:path w="256539" h="90170">
                  <a:moveTo>
                    <a:pt x="220345" y="23495"/>
                  </a:moveTo>
                  <a:lnTo>
                    <a:pt x="213995" y="23495"/>
                  </a:lnTo>
                  <a:lnTo>
                    <a:pt x="203200" y="24130"/>
                  </a:lnTo>
                  <a:lnTo>
                    <a:pt x="194310" y="25400"/>
                  </a:lnTo>
                  <a:lnTo>
                    <a:pt x="191770" y="26035"/>
                  </a:lnTo>
                  <a:lnTo>
                    <a:pt x="196850" y="29210"/>
                  </a:lnTo>
                  <a:lnTo>
                    <a:pt x="189230" y="39370"/>
                  </a:lnTo>
                  <a:lnTo>
                    <a:pt x="251460" y="39370"/>
                  </a:lnTo>
                  <a:lnTo>
                    <a:pt x="247650" y="33655"/>
                  </a:lnTo>
                  <a:lnTo>
                    <a:pt x="240665" y="28575"/>
                  </a:lnTo>
                  <a:lnTo>
                    <a:pt x="226695" y="24130"/>
                  </a:lnTo>
                  <a:lnTo>
                    <a:pt x="220345" y="23495"/>
                  </a:lnTo>
                  <a:close/>
                </a:path>
                <a:path w="256539" h="90170">
                  <a:moveTo>
                    <a:pt x="66675" y="26670"/>
                  </a:moveTo>
                  <a:lnTo>
                    <a:pt x="66040" y="26670"/>
                  </a:lnTo>
                  <a:lnTo>
                    <a:pt x="66675" y="29210"/>
                  </a:lnTo>
                  <a:lnTo>
                    <a:pt x="67854" y="37465"/>
                  </a:lnTo>
                  <a:lnTo>
                    <a:pt x="67945" y="38100"/>
                  </a:lnTo>
                  <a:lnTo>
                    <a:pt x="68580" y="38735"/>
                  </a:lnTo>
                  <a:lnTo>
                    <a:pt x="68580" y="37465"/>
                  </a:lnTo>
                  <a:lnTo>
                    <a:pt x="68262" y="36195"/>
                  </a:lnTo>
                  <a:lnTo>
                    <a:pt x="66780" y="27305"/>
                  </a:lnTo>
                  <a:lnTo>
                    <a:pt x="66675" y="26670"/>
                  </a:lnTo>
                  <a:close/>
                </a:path>
                <a:path w="256539" h="90170">
                  <a:moveTo>
                    <a:pt x="64770" y="25400"/>
                  </a:moveTo>
                  <a:lnTo>
                    <a:pt x="60960" y="29210"/>
                  </a:lnTo>
                  <a:lnTo>
                    <a:pt x="66675" y="36195"/>
                  </a:lnTo>
                  <a:lnTo>
                    <a:pt x="67446" y="37465"/>
                  </a:lnTo>
                  <a:lnTo>
                    <a:pt x="67945" y="38100"/>
                  </a:lnTo>
                  <a:lnTo>
                    <a:pt x="66145" y="27305"/>
                  </a:lnTo>
                  <a:lnTo>
                    <a:pt x="66040" y="26670"/>
                  </a:lnTo>
                  <a:lnTo>
                    <a:pt x="69426" y="26670"/>
                  </a:lnTo>
                  <a:lnTo>
                    <a:pt x="64770" y="25400"/>
                  </a:lnTo>
                  <a:close/>
                </a:path>
                <a:path w="256539" h="90170">
                  <a:moveTo>
                    <a:pt x="69426" y="26670"/>
                  </a:moveTo>
                  <a:lnTo>
                    <a:pt x="66675" y="26670"/>
                  </a:lnTo>
                  <a:lnTo>
                    <a:pt x="68355" y="36195"/>
                  </a:lnTo>
                  <a:lnTo>
                    <a:pt x="68474" y="37465"/>
                  </a:lnTo>
                  <a:lnTo>
                    <a:pt x="68580" y="38100"/>
                  </a:lnTo>
                  <a:lnTo>
                    <a:pt x="71755" y="27305"/>
                  </a:lnTo>
                  <a:lnTo>
                    <a:pt x="69426" y="26670"/>
                  </a:lnTo>
                  <a:close/>
                </a:path>
                <a:path w="256539" h="90170">
                  <a:moveTo>
                    <a:pt x="60960" y="29210"/>
                  </a:moveTo>
                  <a:lnTo>
                    <a:pt x="60325" y="29845"/>
                  </a:lnTo>
                  <a:lnTo>
                    <a:pt x="65616" y="35136"/>
                  </a:lnTo>
                  <a:lnTo>
                    <a:pt x="60960" y="29210"/>
                  </a:lnTo>
                  <a:close/>
                </a:path>
              </a:pathLst>
            </a:custGeom>
            <a:solidFill>
              <a:srgbClr val="8D365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397509"/>
              <a:ext cx="4229099" cy="115062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49390" y="238759"/>
              <a:ext cx="466725" cy="74803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148578" y="1017778"/>
            <a:ext cx="1263015" cy="38989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indent="80645">
              <a:lnSpc>
                <a:spcPts val="1430"/>
              </a:lnSpc>
              <a:spcBef>
                <a:spcPts val="155"/>
              </a:spcBef>
            </a:pP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GOBIERNO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SAN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FELIPE</a:t>
            </a: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25" dirty="0">
                <a:solidFill>
                  <a:srgbClr val="FFFFFF"/>
                </a:solidFill>
                <a:latin typeface="Arial"/>
                <a:cs typeface="Arial"/>
              </a:rPr>
              <a:t>B.C.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92830" y="8567461"/>
            <a:ext cx="855344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40" dirty="0">
                <a:latin typeface="Verdana"/>
                <a:cs typeface="Verdana"/>
              </a:rPr>
              <a:t>TESORERA</a:t>
            </a:r>
            <a:endParaRPr sz="1150" dirty="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6330" y="8985304"/>
            <a:ext cx="5936615" cy="638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4930" marR="5080" indent="-1332230">
              <a:lnSpc>
                <a:spcPct val="116500"/>
              </a:lnSpc>
              <a:spcBef>
                <a:spcPts val="100"/>
              </a:spcBef>
            </a:pPr>
            <a:r>
              <a:rPr sz="1725" baseline="2415" dirty="0">
                <a:latin typeface="Verdana"/>
                <a:cs typeface="Verdana"/>
              </a:rPr>
              <a:t>SAN</a:t>
            </a:r>
            <a:r>
              <a:rPr sz="1725" spc="-135" baseline="2415" dirty="0">
                <a:latin typeface="Verdana"/>
                <a:cs typeface="Verdana"/>
              </a:rPr>
              <a:t> </a:t>
            </a:r>
            <a:r>
              <a:rPr sz="1725" baseline="2415" dirty="0">
                <a:latin typeface="Verdana"/>
                <a:cs typeface="Verdana"/>
              </a:rPr>
              <a:t>FELIPE,</a:t>
            </a:r>
            <a:r>
              <a:rPr sz="1725" spc="-135" baseline="2415" dirty="0">
                <a:latin typeface="Verdana"/>
                <a:cs typeface="Verdana"/>
              </a:rPr>
              <a:t> </a:t>
            </a:r>
            <a:r>
              <a:rPr sz="1725" baseline="2415" dirty="0">
                <a:latin typeface="Verdana"/>
                <a:cs typeface="Verdana"/>
              </a:rPr>
              <a:t>B.C.</a:t>
            </a:r>
            <a:r>
              <a:rPr sz="1725" spc="82" baseline="2415" dirty="0">
                <a:latin typeface="Verdana"/>
                <a:cs typeface="Verdana"/>
              </a:rPr>
              <a:t> </a:t>
            </a:r>
            <a:r>
              <a:rPr lang="es-MX" sz="1725" spc="82" baseline="2415" dirty="0">
                <a:latin typeface="Verdana"/>
                <a:cs typeface="Verdana"/>
              </a:rPr>
              <a:t>   </a:t>
            </a:r>
            <a:r>
              <a:rPr sz="1150" i="1" dirty="0">
                <a:latin typeface="Verdana"/>
                <a:cs typeface="Verdana"/>
              </a:rPr>
              <a:t>COMITÉ</a:t>
            </a:r>
            <a:r>
              <a:rPr sz="1150" i="1" spc="-15" dirty="0">
                <a:latin typeface="Verdana"/>
                <a:cs typeface="Verdana"/>
              </a:rPr>
              <a:t> </a:t>
            </a:r>
            <a:r>
              <a:rPr sz="1150" i="1" spc="50" dirty="0">
                <a:latin typeface="Verdana"/>
                <a:cs typeface="Verdana"/>
              </a:rPr>
              <a:t>DE</a:t>
            </a:r>
            <a:r>
              <a:rPr sz="1150" i="1" spc="-2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MUJERES</a:t>
            </a:r>
            <a:r>
              <a:rPr sz="1150" i="1" spc="-15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VOLUNTARIAS</a:t>
            </a:r>
            <a:r>
              <a:rPr sz="1150" i="1" spc="-15" dirty="0">
                <a:latin typeface="Verdana"/>
                <a:cs typeface="Verdana"/>
              </a:rPr>
              <a:t> </a:t>
            </a:r>
            <a:r>
              <a:rPr sz="1150" i="1" spc="55" dirty="0">
                <a:latin typeface="Verdana"/>
                <a:cs typeface="Verdana"/>
              </a:rPr>
              <a:t>EN</a:t>
            </a:r>
            <a:r>
              <a:rPr sz="1150" i="1" spc="-15" dirty="0">
                <a:latin typeface="Verdana"/>
                <a:cs typeface="Verdana"/>
              </a:rPr>
              <a:t> </a:t>
            </a:r>
            <a:r>
              <a:rPr sz="1150" i="1" spc="60" dirty="0">
                <a:latin typeface="Verdana"/>
                <a:cs typeface="Verdana"/>
              </a:rPr>
              <a:t>APOYO</a:t>
            </a:r>
            <a:r>
              <a:rPr sz="1150" i="1" spc="-1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AL</a:t>
            </a:r>
            <a:endParaRPr lang="es-MX" sz="1150" i="1" dirty="0">
              <a:latin typeface="Verdana"/>
              <a:cs typeface="Verdana"/>
            </a:endParaRPr>
          </a:p>
          <a:p>
            <a:pPr marL="1344930" marR="5080" indent="-1332230">
              <a:lnSpc>
                <a:spcPct val="116500"/>
              </a:lnSpc>
              <a:spcBef>
                <a:spcPts val="100"/>
              </a:spcBef>
            </a:pPr>
            <a:r>
              <a:rPr lang="es-MX" sz="1150" i="1" spc="-5" dirty="0">
                <a:latin typeface="Verdana"/>
                <a:cs typeface="Verdana"/>
              </a:rPr>
              <a:t>                            </a:t>
            </a:r>
            <a:r>
              <a:rPr sz="1150" i="1" spc="-5" dirty="0">
                <a:latin typeface="Verdana"/>
                <a:cs typeface="Verdana"/>
              </a:rPr>
              <a:t> </a:t>
            </a:r>
            <a:r>
              <a:rPr sz="1150" i="1" spc="-10" dirty="0">
                <a:latin typeface="Verdana"/>
                <a:cs typeface="Verdana"/>
              </a:rPr>
              <a:t>SÉPTIMO </a:t>
            </a:r>
            <a:r>
              <a:rPr lang="es-MX" sz="1150" i="1" spc="-10" dirty="0">
                <a:latin typeface="Verdana"/>
                <a:cs typeface="Verdana"/>
              </a:rPr>
              <a:t>    </a:t>
            </a:r>
            <a:r>
              <a:rPr sz="1150" i="1" spc="-10" dirty="0">
                <a:latin typeface="Verdana"/>
                <a:cs typeface="Verdana"/>
              </a:rPr>
              <a:t>MUNICIPIO</a:t>
            </a:r>
            <a:endParaRPr lang="es-MX" sz="1150" i="1" spc="-10" dirty="0">
              <a:latin typeface="Verdana"/>
              <a:cs typeface="Verdana"/>
            </a:endParaRPr>
          </a:p>
          <a:p>
            <a:pPr marL="1344930" marR="5080" indent="-1332230">
              <a:lnSpc>
                <a:spcPct val="116500"/>
              </a:lnSpc>
              <a:spcBef>
                <a:spcPts val="100"/>
              </a:spcBef>
            </a:pPr>
            <a:endParaRPr lang="es-MX" sz="1150" i="1" spc="-10" dirty="0">
              <a:latin typeface="Verdana"/>
              <a:cs typeface="Verdana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227454" y="4490543"/>
            <a:ext cx="1365376" cy="18851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s-MX" sz="1150" spc="-65" dirty="0">
                <a:latin typeface="Verdana"/>
                <a:cs typeface="Verdana"/>
              </a:rPr>
              <a:t>2025-ACTUALIDAD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6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6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6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6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6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6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65" dirty="0"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150" spc="-65" dirty="0">
                <a:latin typeface="Verdana"/>
                <a:cs typeface="Verdana"/>
              </a:rPr>
              <a:t>2022-</a:t>
            </a:r>
            <a:r>
              <a:rPr sz="1150" spc="-20" dirty="0">
                <a:latin typeface="Verdana"/>
                <a:cs typeface="Verdana"/>
              </a:rPr>
              <a:t>202</a:t>
            </a:r>
            <a:r>
              <a:rPr lang="es-MX" sz="1150" spc="-20" dirty="0">
                <a:latin typeface="Verdana"/>
                <a:cs typeface="Verdana"/>
              </a:rPr>
              <a:t>4</a:t>
            </a:r>
            <a:endParaRPr sz="115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50" dirty="0">
                <a:latin typeface="Verdana"/>
                <a:cs typeface="Verdana"/>
              </a:rPr>
              <a:t>SAN</a:t>
            </a:r>
            <a:r>
              <a:rPr sz="1150" spc="-5" dirty="0">
                <a:latin typeface="Verdana"/>
                <a:cs typeface="Verdana"/>
              </a:rPr>
              <a:t> </a:t>
            </a:r>
            <a:r>
              <a:rPr sz="1150" dirty="0">
                <a:latin typeface="Verdana"/>
                <a:cs typeface="Verdana"/>
              </a:rPr>
              <a:t>FELIPE</a:t>
            </a:r>
            <a:r>
              <a:rPr sz="1150" spc="-10" dirty="0">
                <a:latin typeface="Verdana"/>
                <a:cs typeface="Verdana"/>
              </a:rPr>
              <a:t> </a:t>
            </a:r>
            <a:r>
              <a:rPr sz="1150" spc="-40" dirty="0">
                <a:latin typeface="Verdana"/>
                <a:cs typeface="Verdana"/>
              </a:rPr>
              <a:t>B.C.</a:t>
            </a:r>
            <a:endParaRPr sz="1150" dirty="0">
              <a:latin typeface="Verdana"/>
              <a:cs typeface="Verdana"/>
            </a:endParaRPr>
          </a:p>
        </p:txBody>
      </p:sp>
      <p:sp>
        <p:nvSpPr>
          <p:cNvPr id="13" name="object 11"/>
          <p:cNvSpPr txBox="1"/>
          <p:nvPr/>
        </p:nvSpPr>
        <p:spPr>
          <a:xfrm>
            <a:off x="300820" y="6716132"/>
            <a:ext cx="1057910" cy="5565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MX" sz="1150" spc="-20" dirty="0"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150" spc="-20" dirty="0">
                <a:latin typeface="Verdana"/>
                <a:cs typeface="Verdana"/>
              </a:rPr>
              <a:t>2008</a:t>
            </a:r>
            <a:endParaRPr sz="115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50" spc="-10" dirty="0">
                <a:latin typeface="Verdana"/>
                <a:cs typeface="Verdana"/>
              </a:rPr>
              <a:t>MEXICALI</a:t>
            </a:r>
            <a:r>
              <a:rPr sz="1150" spc="-105" dirty="0">
                <a:latin typeface="Verdana"/>
                <a:cs typeface="Verdana"/>
              </a:rPr>
              <a:t> </a:t>
            </a:r>
            <a:r>
              <a:rPr sz="1150" spc="-40" dirty="0">
                <a:latin typeface="Verdana"/>
                <a:cs typeface="Verdana"/>
              </a:rPr>
              <a:t>B.C.</a:t>
            </a:r>
            <a:endParaRPr sz="1150" dirty="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845183" y="4440889"/>
            <a:ext cx="5566410" cy="2811667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lang="es-MX" sz="1150" b="1" spc="-95" dirty="0">
                <a:latin typeface="Verdana"/>
                <a:cs typeface="Verdana"/>
              </a:rPr>
              <a:t>SECRETARIA DE REGIDURÍA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lang="es-MX" sz="1150" spc="-95" dirty="0">
                <a:latin typeface="Verdana"/>
                <a:cs typeface="Verdana"/>
              </a:rPr>
              <a:t>I AYUNTAMIENTO DEL MUNICIPIO DE  SAN FELIPE B.C.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endParaRPr lang="es-MX" sz="1150" b="1" spc="-9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lang="es-MX" sz="1150" b="1" spc="-95" dirty="0">
                <a:latin typeface="Verdana"/>
                <a:cs typeface="Verdana"/>
              </a:rPr>
              <a:t>COORDINADORA  DE FINANZAS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lang="es-MX" sz="1150" spc="-95" dirty="0">
                <a:latin typeface="Verdana"/>
                <a:cs typeface="Verdana"/>
              </a:rPr>
              <a:t>PARTIDO ENCUENTRO SOLIDARIO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lang="es-MX" sz="1150" spc="-95" dirty="0">
                <a:latin typeface="Verdana"/>
                <a:cs typeface="Verdana"/>
              </a:rPr>
              <a:t>COMITÉ DIRECTIVO MUNICIPAL DE SAN FELIPE, B.C.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endParaRPr lang="es-MX" sz="1150" b="1" spc="-95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150" b="1" spc="-95" dirty="0">
                <a:latin typeface="Verdana"/>
                <a:cs typeface="Verdana"/>
              </a:rPr>
              <a:t>AUXILIAR</a:t>
            </a:r>
            <a:r>
              <a:rPr sz="1150" b="1" spc="-50" dirty="0">
                <a:latin typeface="Verdana"/>
                <a:cs typeface="Verdana"/>
              </a:rPr>
              <a:t> </a:t>
            </a:r>
            <a:r>
              <a:rPr sz="1150" b="1" spc="-20" dirty="0">
                <a:latin typeface="Verdana"/>
                <a:cs typeface="Verdana"/>
              </a:rPr>
              <a:t>ADMINISTRATIVO</a:t>
            </a:r>
            <a:endParaRPr sz="1150" dirty="0">
              <a:latin typeface="Verdana"/>
              <a:cs typeface="Verdana"/>
            </a:endParaRPr>
          </a:p>
          <a:p>
            <a:pPr marL="12700" marR="5080">
              <a:lnSpc>
                <a:spcPts val="1620"/>
              </a:lnSpc>
              <a:spcBef>
                <a:spcPts val="85"/>
              </a:spcBef>
            </a:pPr>
            <a:r>
              <a:rPr sz="1150" i="1" spc="-10" dirty="0">
                <a:latin typeface="Verdana"/>
                <a:cs typeface="Verdana"/>
              </a:rPr>
              <a:t>OFICIALIA</a:t>
            </a:r>
            <a:r>
              <a:rPr sz="1150" i="1" spc="17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MAYOR,</a:t>
            </a:r>
            <a:r>
              <a:rPr sz="1150" i="1" spc="16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CONCEJO</a:t>
            </a:r>
            <a:r>
              <a:rPr sz="1150" i="1" spc="17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MUNICIPAL</a:t>
            </a:r>
            <a:r>
              <a:rPr sz="1150" i="1" spc="19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FUNDACIONAL</a:t>
            </a:r>
            <a:r>
              <a:rPr sz="1150" i="1" spc="160" dirty="0">
                <a:latin typeface="Verdana"/>
                <a:cs typeface="Verdana"/>
              </a:rPr>
              <a:t> </a:t>
            </a:r>
            <a:r>
              <a:rPr sz="1150" i="1" spc="50" dirty="0">
                <a:latin typeface="Verdana"/>
                <a:cs typeface="Verdana"/>
              </a:rPr>
              <a:t>DE</a:t>
            </a:r>
            <a:r>
              <a:rPr sz="1150" i="1" spc="175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SAN</a:t>
            </a:r>
            <a:r>
              <a:rPr sz="1150" i="1" spc="185" dirty="0">
                <a:latin typeface="Verdana"/>
                <a:cs typeface="Verdana"/>
              </a:rPr>
              <a:t> </a:t>
            </a:r>
            <a:r>
              <a:rPr sz="1150" i="1" spc="-10" dirty="0">
                <a:latin typeface="Verdana"/>
                <a:cs typeface="Verdana"/>
              </a:rPr>
              <a:t>FELIPE </a:t>
            </a:r>
            <a:r>
              <a:rPr sz="1150" i="1" spc="-20" dirty="0">
                <a:latin typeface="Verdana"/>
                <a:cs typeface="Verdana"/>
              </a:rPr>
              <a:t>B.C.</a:t>
            </a:r>
            <a:endParaRPr lang="es-MX" sz="1150" i="1" spc="-20" dirty="0">
              <a:latin typeface="Verdana"/>
              <a:cs typeface="Verdana"/>
            </a:endParaRPr>
          </a:p>
          <a:p>
            <a:pPr marL="12700" marR="5080">
              <a:lnSpc>
                <a:spcPts val="1620"/>
              </a:lnSpc>
              <a:spcBef>
                <a:spcPts val="85"/>
              </a:spcBef>
            </a:pPr>
            <a:endParaRPr sz="1150" dirty="0">
              <a:latin typeface="Verdana"/>
              <a:cs typeface="Verdana"/>
            </a:endParaRPr>
          </a:p>
          <a:p>
            <a:pPr marL="40005" algn="just">
              <a:lnSpc>
                <a:spcPct val="100000"/>
              </a:lnSpc>
              <a:spcBef>
                <a:spcPts val="540"/>
              </a:spcBef>
            </a:pPr>
            <a:r>
              <a:rPr sz="1150" b="1" spc="-10" dirty="0">
                <a:latin typeface="Verdana"/>
                <a:cs typeface="Verdana"/>
              </a:rPr>
              <a:t>CONTADORA</a:t>
            </a:r>
            <a:endParaRPr sz="1150" dirty="0">
              <a:latin typeface="Verdana"/>
              <a:cs typeface="Verdana"/>
            </a:endParaRPr>
          </a:p>
          <a:p>
            <a:pPr marL="40005">
              <a:lnSpc>
                <a:spcPct val="100000"/>
              </a:lnSpc>
              <a:spcBef>
                <a:spcPts val="229"/>
              </a:spcBef>
            </a:pPr>
            <a:r>
              <a:rPr sz="1150" i="1" dirty="0">
                <a:latin typeface="Verdana"/>
                <a:cs typeface="Verdana"/>
              </a:rPr>
              <a:t>EMPRESA</a:t>
            </a:r>
            <a:r>
              <a:rPr sz="1150" i="1" spc="-10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CONSTRUCTORA,</a:t>
            </a:r>
            <a:r>
              <a:rPr sz="1150" i="1" spc="-15" dirty="0">
                <a:latin typeface="Verdana"/>
                <a:cs typeface="Verdana"/>
              </a:rPr>
              <a:t> </a:t>
            </a:r>
            <a:r>
              <a:rPr sz="1150" i="1" spc="-10" dirty="0">
                <a:latin typeface="Verdana"/>
                <a:cs typeface="Verdana"/>
              </a:rPr>
              <a:t>LAS</a:t>
            </a:r>
            <a:r>
              <a:rPr sz="1150" i="1" spc="-5" dirty="0">
                <a:latin typeface="Verdana"/>
                <a:cs typeface="Verdana"/>
              </a:rPr>
              <a:t> </a:t>
            </a:r>
            <a:r>
              <a:rPr sz="1150" i="1" dirty="0">
                <a:latin typeface="Verdana"/>
                <a:cs typeface="Verdana"/>
              </a:rPr>
              <a:t>MAGDALENAS,</a:t>
            </a:r>
            <a:r>
              <a:rPr sz="1150" i="1" spc="-5" dirty="0">
                <a:latin typeface="Verdana"/>
                <a:cs typeface="Verdana"/>
              </a:rPr>
              <a:t> </a:t>
            </a:r>
            <a:r>
              <a:rPr sz="1150" i="1" spc="-10" dirty="0">
                <a:latin typeface="Verdana"/>
                <a:cs typeface="Verdana"/>
              </a:rPr>
              <a:t>MEXICALI </a:t>
            </a:r>
            <a:r>
              <a:rPr sz="1150" i="1" spc="-20" dirty="0">
                <a:latin typeface="Verdana"/>
                <a:cs typeface="Verdana"/>
              </a:rPr>
              <a:t>B.C.</a:t>
            </a:r>
            <a:endParaRPr sz="1150" dirty="0">
              <a:latin typeface="Verdana"/>
              <a:cs typeface="Verdana"/>
            </a:endParaRPr>
          </a:p>
        </p:txBody>
      </p:sp>
      <p:sp>
        <p:nvSpPr>
          <p:cNvPr id="14" name="object 8"/>
          <p:cNvSpPr txBox="1"/>
          <p:nvPr/>
        </p:nvSpPr>
        <p:spPr>
          <a:xfrm>
            <a:off x="152401" y="3548219"/>
            <a:ext cx="2472690" cy="4251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s-MX" sz="1300" spc="-10" dirty="0">
              <a:solidFill>
                <a:srgbClr val="221F1F"/>
              </a:solidFill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solidFill>
                  <a:srgbClr val="221F1F"/>
                </a:solidFill>
                <a:latin typeface="Verdana"/>
                <a:cs typeface="Verdana"/>
              </a:rPr>
              <a:t>TRAYECTORIA</a:t>
            </a:r>
            <a:r>
              <a:rPr sz="1300" spc="-25" dirty="0">
                <a:solidFill>
                  <a:srgbClr val="221F1F"/>
                </a:solidFill>
                <a:latin typeface="Verdana"/>
                <a:cs typeface="Verdana"/>
              </a:rPr>
              <a:t> </a:t>
            </a:r>
            <a:r>
              <a:rPr sz="1300" spc="-10" dirty="0">
                <a:solidFill>
                  <a:srgbClr val="221F1F"/>
                </a:solidFill>
                <a:latin typeface="Verdana"/>
                <a:cs typeface="Verdana"/>
              </a:rPr>
              <a:t>PROFESIONAL</a:t>
            </a:r>
            <a:endParaRPr sz="1300" dirty="0">
              <a:latin typeface="Verdana"/>
              <a:cs typeface="Verdana"/>
            </a:endParaRPr>
          </a:p>
        </p:txBody>
      </p:sp>
      <p:sp>
        <p:nvSpPr>
          <p:cNvPr id="15" name="object 9"/>
          <p:cNvSpPr/>
          <p:nvPr/>
        </p:nvSpPr>
        <p:spPr>
          <a:xfrm>
            <a:off x="50034" y="4114990"/>
            <a:ext cx="6586855" cy="10795"/>
          </a:xfrm>
          <a:custGeom>
            <a:avLst/>
            <a:gdLst/>
            <a:ahLst/>
            <a:cxnLst/>
            <a:rect l="l" t="t" r="r" b="b"/>
            <a:pathLst>
              <a:path w="6586855" h="10795">
                <a:moveTo>
                  <a:pt x="6586474" y="0"/>
                </a:moveTo>
                <a:lnTo>
                  <a:pt x="0" y="0"/>
                </a:lnTo>
                <a:lnTo>
                  <a:pt x="0" y="10667"/>
                </a:lnTo>
                <a:lnTo>
                  <a:pt x="6586474" y="10667"/>
                </a:lnTo>
                <a:lnTo>
                  <a:pt x="6586474" y="0"/>
                </a:lnTo>
                <a:close/>
              </a:path>
            </a:pathLst>
          </a:custGeom>
          <a:solidFill>
            <a:srgbClr val="221F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31B0E92-1A1C-FE2D-B111-CEDFD861429B}"/>
              </a:ext>
            </a:extLst>
          </p:cNvPr>
          <p:cNvSpPr txBox="1"/>
          <p:nvPr/>
        </p:nvSpPr>
        <p:spPr>
          <a:xfrm>
            <a:off x="152401" y="1484798"/>
            <a:ext cx="7259192" cy="22544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endParaRPr lang="es-MX" sz="1800" spc="-10" dirty="0">
              <a:latin typeface="Verdana"/>
              <a:cs typeface="Verdana"/>
            </a:endParaRPr>
          </a:p>
          <a:p>
            <a:pPr marL="184150" indent="-171450">
              <a:lnSpc>
                <a:spcPct val="100000"/>
              </a:lnSpc>
              <a:spcBef>
                <a:spcPts val="60"/>
              </a:spcBef>
              <a:buFont typeface="Arial" panose="020B0604020202020204" pitchFamily="34" charset="0"/>
              <a:buChar char="•"/>
              <a:tabLst>
                <a:tab pos="240665" algn="l"/>
              </a:tabLst>
            </a:pPr>
            <a:r>
              <a:rPr lang="es-MX" sz="1150" b="1" spc="-10" dirty="0">
                <a:latin typeface="Verdana"/>
                <a:cs typeface="Verdana"/>
              </a:rPr>
              <a:t>TALLER “MASCULINIDAD Y BUENAS PRÁCTICAS EN LA POLÍTICA”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 INVESTIGACIÓN, CAPACITACIÓN Y DESARROLLO HUMANO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MX" sz="1150" spc="-10" dirty="0">
                <a:latin typeface="Verdana"/>
                <a:cs typeface="Verdana"/>
              </a:rPr>
              <a:t>   FUNDACIÓN: CARLOS HANK GONZÁLEZ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endParaRPr lang="es-MX" sz="1150" spc="-10" dirty="0">
              <a:latin typeface="Verdana"/>
              <a:cs typeface="Verdana"/>
            </a:endParaRPr>
          </a:p>
          <a:p>
            <a:pPr marL="184150" indent="-171450" algn="just">
              <a:lnSpc>
                <a:spcPct val="100000"/>
              </a:lnSpc>
              <a:spcBef>
                <a:spcPts val="60"/>
              </a:spcBef>
              <a:buFont typeface="Arial" panose="020B0604020202020204" pitchFamily="34" charset="0"/>
              <a:buChar char="•"/>
              <a:tabLst>
                <a:tab pos="240665" algn="l"/>
              </a:tabLst>
            </a:pPr>
            <a:r>
              <a:rPr lang="es-ES" sz="1150" b="1" dirty="0">
                <a:latin typeface="Verdana" panose="020B0604030504040204" pitchFamily="34" charset="0"/>
                <a:ea typeface="Verdana" panose="020B0604030504040204" pitchFamily="34" charset="0"/>
              </a:rPr>
              <a:t>DERECHOS HUMANOS Y PREVENCIÓN DE LA VIOLENCIA DE GÉNERO EN BAJA CALIFORNIA</a:t>
            </a:r>
          </a:p>
          <a:p>
            <a:pPr marL="12700" algn="just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ES" sz="1150" dirty="0"/>
              <a:t>    CENTRO DE PROFESIONALIZACIÓN Y DESARROLLO DEL CAPITAL HUMANO DE LA OFICIALÍA</a:t>
            </a:r>
          </a:p>
          <a:p>
            <a:pPr marL="12700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r>
              <a:rPr lang="es-ES" sz="1150" dirty="0"/>
              <a:t>    MAYOR DE GOBIERNO</a:t>
            </a:r>
            <a:r>
              <a:rPr lang="es-ES" sz="115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endParaRPr lang="es-ES" sz="1150" spc="-10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  <a:tabLst>
                <a:tab pos="240665" algn="l"/>
              </a:tabLst>
            </a:pPr>
            <a:endParaRPr lang="es-MX" sz="1150" spc="-10" dirty="0">
              <a:latin typeface="Verdana" panose="020B0604030504040204" pitchFamily="34" charset="0"/>
              <a:ea typeface="Verdana" panose="020B0604030504040204" pitchFamily="34" charset="0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356</Words>
  <Application>Microsoft Office PowerPoint</Application>
  <PresentationFormat>Personalizado</PresentationFormat>
  <Paragraphs>83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Symbol</vt:lpstr>
      <vt:lpstr>Verdana</vt:lpstr>
      <vt:lpstr>Office Theme</vt:lpstr>
      <vt:lpstr>Nidia Angelina Machado Castillo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CV-Machote.aic</dc:title>
  <dc:creator>Usuario</dc:creator>
  <cp:lastModifiedBy>Idelba Tanairy Hernandez Mayoral</cp:lastModifiedBy>
  <cp:revision>9</cp:revision>
  <dcterms:created xsi:type="dcterms:W3CDTF">2025-12-08T16:53:51Z</dcterms:created>
  <dcterms:modified xsi:type="dcterms:W3CDTF">2025-12-09T19:31:15Z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2024-05-15T00:00:00Z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2025-12-08T00:00:00Z</vt:filetime>
  </property>
  <property fmtid="{D5CDD505-2E9C-101B-9397-08002B2CF9AE}" pid="5" name="Producer">
    <vt:lpwstr>Microsoft® Word 2019</vt:lpwstr>
  </property>
</Properties>
</file>